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61" r:id="rId2"/>
    <p:sldId id="259" r:id="rId3"/>
    <p:sldId id="296" r:id="rId4"/>
    <p:sldId id="283" r:id="rId5"/>
    <p:sldId id="339" r:id="rId6"/>
    <p:sldId id="341" r:id="rId7"/>
    <p:sldId id="393" r:id="rId8"/>
    <p:sldId id="392" r:id="rId9"/>
    <p:sldId id="345" r:id="rId10"/>
    <p:sldId id="394" r:id="rId11"/>
    <p:sldId id="395" r:id="rId12"/>
    <p:sldId id="396" r:id="rId13"/>
    <p:sldId id="397" r:id="rId14"/>
    <p:sldId id="399" r:id="rId15"/>
    <p:sldId id="398" r:id="rId16"/>
    <p:sldId id="400" r:id="rId17"/>
    <p:sldId id="401" r:id="rId18"/>
    <p:sldId id="402" r:id="rId19"/>
    <p:sldId id="403" r:id="rId20"/>
    <p:sldId id="347" r:id="rId21"/>
    <p:sldId id="404" r:id="rId22"/>
    <p:sldId id="348" r:id="rId23"/>
    <p:sldId id="405" r:id="rId24"/>
    <p:sldId id="406" r:id="rId25"/>
    <p:sldId id="407" r:id="rId26"/>
    <p:sldId id="408" r:id="rId27"/>
    <p:sldId id="409" r:id="rId28"/>
    <p:sldId id="410" r:id="rId29"/>
    <p:sldId id="411" r:id="rId30"/>
    <p:sldId id="349" r:id="rId31"/>
    <p:sldId id="412" r:id="rId32"/>
    <p:sldId id="413" r:id="rId33"/>
    <p:sldId id="414" r:id="rId34"/>
    <p:sldId id="418" r:id="rId35"/>
    <p:sldId id="415" r:id="rId36"/>
    <p:sldId id="416" r:id="rId37"/>
    <p:sldId id="417" r:id="rId38"/>
    <p:sldId id="420" r:id="rId39"/>
    <p:sldId id="421" r:id="rId40"/>
    <p:sldId id="422" r:id="rId41"/>
    <p:sldId id="424" r:id="rId42"/>
    <p:sldId id="425" r:id="rId43"/>
    <p:sldId id="426" r:id="rId44"/>
    <p:sldId id="350" r:id="rId45"/>
    <p:sldId id="427" r:id="rId46"/>
    <p:sldId id="428" r:id="rId47"/>
    <p:sldId id="429" r:id="rId48"/>
    <p:sldId id="351" r:id="rId4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7E1"/>
    <a:srgbClr val="01BAF8"/>
    <a:srgbClr val="619428"/>
    <a:srgbClr val="0FB493"/>
    <a:srgbClr val="FFC001"/>
    <a:srgbClr val="01BAF9"/>
    <a:srgbClr val="F71903"/>
    <a:srgbClr val="8FC74D"/>
    <a:srgbClr val="4F81BD"/>
    <a:srgbClr val="9AA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63"/>
    <p:restoredTop sz="95455"/>
  </p:normalViewPr>
  <p:slideViewPr>
    <p:cSldViewPr>
      <p:cViewPr varScale="1">
        <p:scale>
          <a:sx n="114" d="100"/>
          <a:sy n="114" d="100"/>
        </p:scale>
        <p:origin x="16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7952C-1B83-604B-A68D-C8B66712B96B}" type="datetimeFigureOut">
              <a:rPr kumimoji="1" lang="zh-CN" altLang="en-US" smtClean="0"/>
              <a:t>2019/4/15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195F8-9D93-5A45-8767-0A7FA84EAB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92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3846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488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077072"/>
            <a:ext cx="9144000" cy="2808312"/>
          </a:xfrm>
          <a:prstGeom prst="rect">
            <a:avLst/>
          </a:pr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34069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pic>
        <p:nvPicPr>
          <p:cNvPr id="9" name="Picture 2" descr="xm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80" y="230933"/>
            <a:ext cx="3024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74548"/>
            <a:ext cx="3563888" cy="32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35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164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8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40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10758"/>
            <a:ext cx="7305967" cy="706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3850" indent="-323850">
              <a:buSzPct val="80000"/>
              <a:buFontTx/>
              <a:buBlip>
                <a:blip r:embed="rId2"/>
              </a:buBlip>
              <a:tabLst/>
              <a:defRPr/>
            </a:lvl1pPr>
            <a:lvl2pPr marL="855663" indent="-398463">
              <a:buSzPct val="80000"/>
              <a:buFontTx/>
              <a:buBlip>
                <a:blip r:embed="rId3"/>
              </a:buBlip>
              <a:tabLst/>
              <a:defRPr/>
            </a:lvl2pPr>
            <a:lvl3pPr marL="1254125" indent="-339725">
              <a:buFontTx/>
              <a:buBlip>
                <a:blip r:embed="rId4"/>
              </a:buBlip>
              <a:tabLst/>
              <a:defRPr/>
            </a:lvl3pPr>
            <a:lvl4pPr marL="1600200" indent="-228600">
              <a:buFont typeface="Wingdings" charset="2"/>
              <a:buChar char="n"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45A3-EE18-4E86-BE27-CC95AD9A7DDB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5" name="组 24"/>
          <p:cNvGrpSpPr/>
          <p:nvPr userDrawn="1"/>
        </p:nvGrpSpPr>
        <p:grpSpPr>
          <a:xfrm>
            <a:off x="8220108" y="95250"/>
            <a:ext cx="902945" cy="576263"/>
            <a:chOff x="8226087" y="44624"/>
            <a:chExt cx="902945" cy="677985"/>
          </a:xfrm>
        </p:grpSpPr>
        <p:sp>
          <p:nvSpPr>
            <p:cNvPr id="8" name="矩形 6"/>
            <p:cNvSpPr/>
            <p:nvPr/>
          </p:nvSpPr>
          <p:spPr>
            <a:xfrm>
              <a:off x="8581996" y="44624"/>
              <a:ext cx="547036" cy="677985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9" name="矩形 4"/>
            <p:cNvSpPr/>
            <p:nvPr/>
          </p:nvSpPr>
          <p:spPr>
            <a:xfrm>
              <a:off x="8226087" y="44624"/>
              <a:ext cx="490105" cy="677985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文本占位符 2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614792" y="95250"/>
            <a:ext cx="565720" cy="57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3" name="文本占位符 20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2400" y="95250"/>
            <a:ext cx="565720" cy="57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55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SzPct val="80000"/>
              <a:buFont typeface="Wingdings" charset="2"/>
              <a:buChar char="l"/>
              <a:defRPr/>
            </a:lvl1pPr>
            <a:lvl2pPr marL="742950" indent="-285750">
              <a:buSzPct val="70000"/>
              <a:buFont typeface="Wingdings" charset="2"/>
              <a:buChar char="Ø"/>
              <a:defRPr/>
            </a:lvl2pPr>
            <a:lvl3pPr marL="1143000" indent="-228600">
              <a:buFont typeface="Wingdings" charset="2"/>
              <a:buChar char="ü"/>
              <a:defRPr/>
            </a:lvl3pPr>
            <a:lvl4pPr marL="1600200" indent="-228600">
              <a:buFont typeface="Wingdings" charset="2"/>
              <a:buChar char="n"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45A3-EE18-4E86-BE27-CC95AD9A7DD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919016" y="0"/>
            <a:ext cx="8224984" cy="706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443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1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398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3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640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2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99592" y="0"/>
            <a:ext cx="8244408" cy="706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512" y="980729"/>
            <a:ext cx="8856984" cy="5145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764706"/>
            <a:ext cx="9144000" cy="72007"/>
          </a:xfrm>
          <a:prstGeom prst="rect">
            <a:avLst/>
          </a:prstGeom>
          <a:solidFill>
            <a:srgbClr val="33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pic>
        <p:nvPicPr>
          <p:cNvPr id="8" name="Picture 3" descr="D:\我的文档\My Pictures\mypic\lntu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624"/>
            <a:ext cx="683568" cy="68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3"/>
          <p:cNvPicPr>
            <a:picLocks noChangeAspect="1" noChangeArrowheads="1"/>
          </p:cNvPicPr>
          <p:nvPr/>
        </p:nvPicPr>
        <p:blipFill>
          <a:blip r:embed="rId15">
            <a:lum bright="6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86"/>
          <a:stretch>
            <a:fillRect/>
          </a:stretch>
        </p:blipFill>
        <p:spPr bwMode="auto">
          <a:xfrm>
            <a:off x="8394700" y="0"/>
            <a:ext cx="78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45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知识单元</a:t>
            </a:r>
            <a:r>
              <a:rPr kumimoji="1" lang="en-US" altLang="zh-CN" dirty="0"/>
              <a:t>3</a:t>
            </a:r>
            <a:r>
              <a:rPr kumimoji="1" lang="zh-CN" altLang="en-US" dirty="0"/>
              <a:t> 线性表的应用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957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栈的顺序存储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48349"/>
            <a:chOff x="179512" y="964527"/>
            <a:chExt cx="8928992" cy="948349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元素</a:t>
              </a:r>
              <a:r>
                <a:rPr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item</a:t>
              </a: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入栈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存储空间不足时扩大空间；栈顶指针后移一位；插入栈顶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75" y="2185634"/>
            <a:ext cx="8839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栈的顺序存储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48349"/>
            <a:chOff x="179512" y="964527"/>
            <a:chExt cx="8928992" cy="948349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出栈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栈为空则退出；栈顶指针前移一位；返回栈顶元素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025" y="2322562"/>
            <a:ext cx="57531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3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栈的顺序存储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返回栈顶元素，不出栈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075" y="2492896"/>
            <a:ext cx="5715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7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栈的顺序存储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5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返回栈是否为空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700808"/>
            <a:ext cx="4000500" cy="1435100"/>
          </a:xfrm>
          <a:prstGeom prst="rect">
            <a:avLst/>
          </a:prstGeom>
        </p:spPr>
      </p:pic>
      <p:grpSp>
        <p:nvGrpSpPr>
          <p:cNvPr id="17" name="组 16"/>
          <p:cNvGrpSpPr/>
          <p:nvPr/>
        </p:nvGrpSpPr>
        <p:grpSpPr>
          <a:xfrm>
            <a:off x="179512" y="3333052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6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清空栈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0" y="3868938"/>
            <a:ext cx="4889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9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栈的链接存储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57" name="组 56"/>
          <p:cNvGrpSpPr/>
          <p:nvPr/>
        </p:nvGrpSpPr>
        <p:grpSpPr>
          <a:xfrm>
            <a:off x="251520" y="1196752"/>
            <a:ext cx="7776864" cy="618807"/>
            <a:chOff x="363392" y="1196752"/>
            <a:chExt cx="7776864" cy="618807"/>
          </a:xfrm>
        </p:grpSpPr>
        <p:sp>
          <p:nvSpPr>
            <p:cNvPr id="59" name="文本框 58"/>
            <p:cNvSpPr txBox="1"/>
            <p:nvPr/>
          </p:nvSpPr>
          <p:spPr>
            <a:xfrm>
              <a:off x="363392" y="1230784"/>
              <a:ext cx="2088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存储结构</a:t>
              </a:r>
            </a:p>
          </p:txBody>
        </p:sp>
        <p:cxnSp>
          <p:nvCxnSpPr>
            <p:cNvPr id="60" name="直线连接符 59"/>
            <p:cNvCxnSpPr/>
            <p:nvPr/>
          </p:nvCxnSpPr>
          <p:spPr>
            <a:xfrm>
              <a:off x="2163592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2307608" y="1202308"/>
              <a:ext cx="5832648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数据域、指针域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18" y="2528193"/>
            <a:ext cx="4900214" cy="18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7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栈的链接存储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初始化链栈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75" y="1943224"/>
            <a:ext cx="52324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8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栈的链接存储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492896"/>
            <a:ext cx="6121400" cy="3225800"/>
          </a:xfrm>
          <a:prstGeom prst="rect">
            <a:avLst/>
          </a:prstGeom>
        </p:spPr>
      </p:pic>
      <p:grpSp>
        <p:nvGrpSpPr>
          <p:cNvPr id="17" name="组 16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元素</a:t>
              </a:r>
              <a:r>
                <a:rPr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item</a:t>
              </a: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入栈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创建新的结点；插入到到栈顶；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87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栈的链接存储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7" name="组 16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出栈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记录栈顶数据；栈顶指针下移；删除栈顶元素；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75" y="2492896"/>
            <a:ext cx="6858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2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栈的链接存储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7" name="组 16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返回栈顶元素，不出栈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14" y="1476947"/>
            <a:ext cx="6308906" cy="2830612"/>
          </a:xfrm>
          <a:prstGeom prst="rect">
            <a:avLst/>
          </a:prstGeom>
        </p:spPr>
      </p:pic>
      <p:grpSp>
        <p:nvGrpSpPr>
          <p:cNvPr id="12" name="组 11"/>
          <p:cNvGrpSpPr/>
          <p:nvPr/>
        </p:nvGrpSpPr>
        <p:grpSpPr>
          <a:xfrm>
            <a:off x="179512" y="4307559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5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判断栈是否为空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892" y="4998236"/>
            <a:ext cx="6443496" cy="159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栈的链接存储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7" name="组 16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6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清空链栈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79" y="2204864"/>
            <a:ext cx="70231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0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主要内容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1331640" y="2708920"/>
            <a:ext cx="7128792" cy="648072"/>
            <a:chOff x="1417600" y="1628800"/>
            <a:chExt cx="6624736" cy="648072"/>
          </a:xfrm>
        </p:grpSpPr>
        <p:sp>
          <p:nvSpPr>
            <p:cNvPr id="4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：队列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331640" y="1844824"/>
            <a:ext cx="7128792" cy="648072"/>
            <a:chOff x="1417600" y="1628800"/>
            <a:chExt cx="6624736" cy="648072"/>
          </a:xfrm>
        </p:grpSpPr>
        <p:sp>
          <p:nvSpPr>
            <p:cNvPr id="8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栈</a:t>
              </a:r>
            </a:p>
          </p:txBody>
        </p:sp>
        <p:sp>
          <p:nvSpPr>
            <p:cNvPr id="9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7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 栈的应用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键盘输入逆序输出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从键盘上输入一批整数，然后按照相反次序输出。</a:t>
              </a:r>
            </a:p>
          </p:txBody>
        </p:sp>
      </p:grpSp>
      <p:sp>
        <p:nvSpPr>
          <p:cNvPr id="11" name="Freeform 111"/>
          <p:cNvSpPr>
            <a:spLocks noEditPoints="1"/>
          </p:cNvSpPr>
          <p:nvPr/>
        </p:nvSpPr>
        <p:spPr bwMode="auto">
          <a:xfrm>
            <a:off x="268742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3411" y="601173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Ch3/Ch3-3.cpp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87336" y="2852936"/>
            <a:ext cx="3856872" cy="720080"/>
          </a:xfrm>
          <a:prstGeom prst="rect">
            <a:avLst/>
          </a:prstGeom>
          <a:solidFill>
            <a:schemeClr val="bg1"/>
          </a:solidFill>
          <a:ln>
            <a:solidFill>
              <a:srgbClr val="01B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键盘输入依次入栈</a:t>
            </a:r>
            <a:r>
              <a:rPr kumimoji="1" lang="zh-CN" altLang="en-US" sz="20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至输入结束</a:t>
            </a:r>
            <a:endParaRPr kumimoji="1"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87336" y="4293096"/>
            <a:ext cx="3856872" cy="720080"/>
          </a:xfrm>
          <a:prstGeom prst="rect">
            <a:avLst/>
          </a:prstGeom>
          <a:solidFill>
            <a:schemeClr val="bg1"/>
          </a:solidFill>
          <a:ln>
            <a:solidFill>
              <a:srgbClr val="01B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将栈中元素全部弹出直至栈空</a:t>
            </a:r>
          </a:p>
        </p:txBody>
      </p:sp>
      <p:sp>
        <p:nvSpPr>
          <p:cNvPr id="7" name="下箭头 6"/>
          <p:cNvSpPr/>
          <p:nvPr/>
        </p:nvSpPr>
        <p:spPr>
          <a:xfrm>
            <a:off x="4263744" y="2225792"/>
            <a:ext cx="504056" cy="580839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4263744" y="3645024"/>
            <a:ext cx="504056" cy="580839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76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6" grpId="0" animBg="1"/>
      <p:bldP spid="15" grpId="0" animBg="1"/>
      <p:bldP spid="7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 栈的应用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1353973"/>
            <a:chOff x="179512" y="964527"/>
            <a:chExt cx="8928992" cy="1353973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语法检查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9411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利用栈进行语法检查，用来检查大括号、方括号和圆括号是否配对。</a:t>
              </a:r>
            </a:p>
          </p:txBody>
        </p:sp>
      </p:grpSp>
      <p:sp>
        <p:nvSpPr>
          <p:cNvPr id="10" name="Freeform 111"/>
          <p:cNvSpPr>
            <a:spLocks noEditPoints="1"/>
          </p:cNvSpPr>
          <p:nvPr/>
        </p:nvSpPr>
        <p:spPr bwMode="auto">
          <a:xfrm>
            <a:off x="268742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3411" y="601173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Ch3/Ch3-4.cpp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8742" y="2833774"/>
            <a:ext cx="8047674" cy="1224136"/>
          </a:xfrm>
          <a:prstGeom prst="rect">
            <a:avLst/>
          </a:prstGeom>
          <a:solidFill>
            <a:schemeClr val="bg1"/>
          </a:solidFill>
          <a:ln>
            <a:solidFill>
              <a:srgbClr val="01B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遍历所有字符，左括号入栈，右括号时：</a:t>
            </a:r>
            <a:endParaRPr kumimoji="1"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）栈为空时报错；</a:t>
            </a:r>
            <a:r>
              <a:rPr kumimoji="1" lang="en-US" altLang="zh-CN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）与栈顶元素比较匹配则弹出；</a:t>
            </a:r>
            <a:r>
              <a:rPr kumimoji="1" lang="en-US" altLang="zh-CN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）不匹配报错</a:t>
            </a:r>
          </a:p>
        </p:txBody>
      </p:sp>
      <p:sp>
        <p:nvSpPr>
          <p:cNvPr id="14" name="下箭头 13"/>
          <p:cNvSpPr/>
          <p:nvPr/>
        </p:nvSpPr>
        <p:spPr>
          <a:xfrm>
            <a:off x="4263744" y="2225792"/>
            <a:ext cx="504056" cy="580839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443320" y="4757062"/>
            <a:ext cx="4144904" cy="747551"/>
          </a:xfrm>
          <a:prstGeom prst="rect">
            <a:avLst/>
          </a:prstGeom>
          <a:solidFill>
            <a:schemeClr val="bg1"/>
          </a:solidFill>
          <a:ln>
            <a:solidFill>
              <a:srgbClr val="01B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遍历字符结束后，栈不为</a:t>
            </a:r>
            <a:r>
              <a:rPr kumimoji="1" lang="zh-CN" altLang="en-US" sz="20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空则报错</a:t>
            </a:r>
            <a:endParaRPr kumimoji="1"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下箭头 15"/>
          <p:cNvSpPr/>
          <p:nvPr/>
        </p:nvSpPr>
        <p:spPr>
          <a:xfrm>
            <a:off x="4263744" y="4149080"/>
            <a:ext cx="504056" cy="580839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075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9" name="组 18"/>
          <p:cNvGrpSpPr/>
          <p:nvPr/>
        </p:nvGrpSpPr>
        <p:grpSpPr>
          <a:xfrm>
            <a:off x="251520" y="1196752"/>
            <a:ext cx="8486600" cy="618807"/>
            <a:chOff x="363392" y="1196752"/>
            <a:chExt cx="8486600" cy="618807"/>
          </a:xfrm>
        </p:grpSpPr>
        <p:sp>
          <p:nvSpPr>
            <p:cNvPr id="20" name="文本框 19"/>
            <p:cNvSpPr txBox="1"/>
            <p:nvPr/>
          </p:nvSpPr>
          <p:spPr>
            <a:xfrm>
              <a:off x="363392" y="1230784"/>
              <a:ext cx="2232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算数表达式</a:t>
              </a:r>
            </a:p>
          </p:txBody>
        </p:sp>
        <p:cxnSp>
          <p:nvCxnSpPr>
            <p:cNvPr id="21" name="直线连接符 20"/>
            <p:cNvCxnSpPr/>
            <p:nvPr/>
          </p:nvCxnSpPr>
          <p:spPr>
            <a:xfrm>
              <a:off x="2595640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2739656" y="1262308"/>
              <a:ext cx="6110336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由操作数、运算符以及圆括号组成的式子</a:t>
              </a:r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251520" y="2096950"/>
            <a:ext cx="8486600" cy="618807"/>
            <a:chOff x="363392" y="1196752"/>
            <a:chExt cx="8486600" cy="618807"/>
          </a:xfrm>
        </p:grpSpPr>
        <p:sp>
          <p:nvSpPr>
            <p:cNvPr id="25" name="文本框 24"/>
            <p:cNvSpPr txBox="1"/>
            <p:nvPr/>
          </p:nvSpPr>
          <p:spPr>
            <a:xfrm>
              <a:off x="363392" y="1230784"/>
              <a:ext cx="2232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操作数</a:t>
              </a:r>
            </a:p>
          </p:txBody>
        </p:sp>
        <p:cxnSp>
          <p:nvCxnSpPr>
            <p:cNvPr id="26" name="直线连接符 25"/>
            <p:cNvCxnSpPr/>
            <p:nvPr/>
          </p:nvCxnSpPr>
          <p:spPr>
            <a:xfrm>
              <a:off x="2595640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2739656" y="1262308"/>
              <a:ext cx="6110336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可以是常量、变量和</a:t>
              </a:r>
              <a:r>
                <a:rPr lang="zh-CN" altLang="en-US" sz="24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函数或表示式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5076056" y="3291727"/>
            <a:ext cx="2462100" cy="1307649"/>
            <a:chOff x="5006085" y="2209731"/>
            <a:chExt cx="2484285" cy="1307649"/>
          </a:xfrm>
        </p:grpSpPr>
        <p:sp>
          <p:nvSpPr>
            <p:cNvPr id="30" name="Rounded Rectangle 2"/>
            <p:cNvSpPr/>
            <p:nvPr/>
          </p:nvSpPr>
          <p:spPr>
            <a:xfrm>
              <a:off x="5111533" y="2209731"/>
              <a:ext cx="468579" cy="503999"/>
            </a:xfrm>
            <a:prstGeom prst="roundRect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双</a:t>
              </a:r>
              <a:endParaRPr lang="en-US" altLang="zh-CN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31" name="组 30"/>
            <p:cNvGrpSpPr/>
            <p:nvPr/>
          </p:nvGrpSpPr>
          <p:grpSpPr>
            <a:xfrm>
              <a:off x="5006085" y="2220796"/>
              <a:ext cx="2484285" cy="1296584"/>
              <a:chOff x="683567" y="1662584"/>
              <a:chExt cx="2484285" cy="1296584"/>
            </a:xfrm>
          </p:grpSpPr>
          <p:sp>
            <p:nvSpPr>
              <p:cNvPr id="32" name="TextBox 1"/>
              <p:cNvSpPr txBox="1"/>
              <p:nvPr/>
            </p:nvSpPr>
            <p:spPr>
              <a:xfrm>
                <a:off x="683567" y="2202038"/>
                <a:ext cx="2397676" cy="7571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defTabSz="914377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要求量个操作数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defTabSz="914377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放在两个操作数之间</a:t>
                </a:r>
              </a:p>
            </p:txBody>
          </p:sp>
          <p:sp>
            <p:nvSpPr>
              <p:cNvPr id="33" name="TextBox 13"/>
              <p:cNvSpPr txBox="1"/>
              <p:nvPr/>
            </p:nvSpPr>
            <p:spPr>
              <a:xfrm>
                <a:off x="1348170" y="1662584"/>
                <a:ext cx="1819682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r>
                  <a:rPr kumimoji="1"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双目操作符</a:t>
                </a:r>
                <a:endParaRPr kumimoji="1" lang="zh-CN" altLang="en-US" sz="2400" dirty="0"/>
              </a:p>
            </p:txBody>
          </p:sp>
        </p:grpSp>
      </p:grpSp>
      <p:grpSp>
        <p:nvGrpSpPr>
          <p:cNvPr id="35" name="组 34"/>
          <p:cNvGrpSpPr/>
          <p:nvPr/>
        </p:nvGrpSpPr>
        <p:grpSpPr>
          <a:xfrm>
            <a:off x="1474544" y="3302792"/>
            <a:ext cx="2462100" cy="1307649"/>
            <a:chOff x="5006085" y="2209731"/>
            <a:chExt cx="2484285" cy="1307649"/>
          </a:xfrm>
        </p:grpSpPr>
        <p:sp>
          <p:nvSpPr>
            <p:cNvPr id="36" name="Rounded Rectangle 2"/>
            <p:cNvSpPr/>
            <p:nvPr/>
          </p:nvSpPr>
          <p:spPr>
            <a:xfrm>
              <a:off x="5111533" y="2209731"/>
              <a:ext cx="468579" cy="503999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单</a:t>
              </a:r>
              <a:endParaRPr lang="en-US" altLang="zh-CN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40" name="组 39"/>
            <p:cNvGrpSpPr/>
            <p:nvPr/>
          </p:nvGrpSpPr>
          <p:grpSpPr>
            <a:xfrm>
              <a:off x="5006085" y="2220796"/>
              <a:ext cx="2484285" cy="1296584"/>
              <a:chOff x="683567" y="1662584"/>
              <a:chExt cx="2484285" cy="1296584"/>
            </a:xfrm>
          </p:grpSpPr>
          <p:sp>
            <p:nvSpPr>
              <p:cNvPr id="41" name="TextBox 1"/>
              <p:cNvSpPr txBox="1"/>
              <p:nvPr/>
            </p:nvSpPr>
            <p:spPr>
              <a:xfrm>
                <a:off x="683567" y="2202038"/>
                <a:ext cx="2216041" cy="7571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defTabSz="914377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只要求一个操作数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defTabSz="914377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放在操作数前面</a:t>
                </a:r>
              </a:p>
            </p:txBody>
          </p:sp>
          <p:sp>
            <p:nvSpPr>
              <p:cNvPr id="42" name="TextBox 13"/>
              <p:cNvSpPr txBox="1"/>
              <p:nvPr/>
            </p:nvSpPr>
            <p:spPr>
              <a:xfrm>
                <a:off x="1348170" y="1662584"/>
                <a:ext cx="1819682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r>
                  <a:rPr kumimoji="1"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单目操作符</a:t>
                </a:r>
                <a:endParaRPr kumimoji="1" lang="zh-CN" altLang="en-US" sz="2400" dirty="0"/>
              </a:p>
            </p:txBody>
          </p:sp>
        </p:grpSp>
      </p:grpSp>
      <p:grpSp>
        <p:nvGrpSpPr>
          <p:cNvPr id="43" name="组 42"/>
          <p:cNvGrpSpPr/>
          <p:nvPr/>
        </p:nvGrpSpPr>
        <p:grpSpPr>
          <a:xfrm>
            <a:off x="251520" y="4682401"/>
            <a:ext cx="8486600" cy="618807"/>
            <a:chOff x="363392" y="1196752"/>
            <a:chExt cx="8486600" cy="618807"/>
          </a:xfrm>
        </p:grpSpPr>
        <p:sp>
          <p:nvSpPr>
            <p:cNvPr id="44" name="文本框 43"/>
            <p:cNvSpPr txBox="1"/>
            <p:nvPr/>
          </p:nvSpPr>
          <p:spPr>
            <a:xfrm>
              <a:off x="363392" y="1230784"/>
              <a:ext cx="2232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中缀表示</a:t>
              </a:r>
            </a:p>
          </p:txBody>
        </p:sp>
        <p:cxnSp>
          <p:nvCxnSpPr>
            <p:cNvPr id="45" name="直线连接符 44"/>
            <p:cNvCxnSpPr/>
            <p:nvPr/>
          </p:nvCxnSpPr>
          <p:spPr>
            <a:xfrm>
              <a:off x="2595640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2739656" y="1262308"/>
              <a:ext cx="6110336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双目运算符出现在操作数中间的形式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194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971600" y="2017010"/>
                <a:ext cx="26933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16−9</m:t>
                      </m:r>
                      <m:r>
                        <a:rPr kumimoji="1" lang="zh-CN" altLang="en-US" sz="2800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×</m:t>
                      </m:r>
                      <m:d>
                        <m:d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4+3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017010"/>
                <a:ext cx="2693301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组 46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4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中缀表达式的计算</a:t>
              </a:r>
            </a:p>
          </p:txBody>
        </p:sp>
        <p:cxnSp>
          <p:nvCxnSpPr>
            <p:cNvPr id="50" name="直线连接符 4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539552" y="2681939"/>
                <a:ext cx="23504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=16−9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×7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81939"/>
                <a:ext cx="235041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675518" y="3405290"/>
                <a:ext cx="18802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=16−63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8" y="3405290"/>
                <a:ext cx="188025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710548" y="4128641"/>
                <a:ext cx="13231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=−47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48" y="4128641"/>
                <a:ext cx="132318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 7"/>
          <p:cNvGrpSpPr/>
          <p:nvPr/>
        </p:nvGrpSpPr>
        <p:grpSpPr>
          <a:xfrm>
            <a:off x="4572000" y="2159139"/>
            <a:ext cx="4039785" cy="1845925"/>
            <a:chOff x="4572000" y="2159139"/>
            <a:chExt cx="4039785" cy="1845925"/>
          </a:xfrm>
        </p:grpSpPr>
        <p:sp>
          <p:nvSpPr>
            <p:cNvPr id="55" name="Rounded Rectangle 6"/>
            <p:cNvSpPr/>
            <p:nvPr/>
          </p:nvSpPr>
          <p:spPr>
            <a:xfrm>
              <a:off x="4589681" y="2159139"/>
              <a:ext cx="1006874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规则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572000" y="2804735"/>
              <a:ext cx="3916457" cy="120032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kumimoji="1" lang="zh-CN" altLang="en-US" sz="24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先算括号内，再算括号外</a:t>
              </a:r>
              <a:endParaRPr kumimoji="1" lang="en-US" altLang="zh-CN" sz="24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kumimoji="1" lang="zh-CN" altLang="en-US" sz="24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先乘除，再加减</a:t>
              </a:r>
              <a:endParaRPr kumimoji="1" lang="en-US" altLang="zh-CN" sz="24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kumimoji="1" lang="zh-CN" altLang="en-US" sz="24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同一优先级从左至右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5596555" y="2196955"/>
              <a:ext cx="3015230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中缀表达式计算规则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550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2" grpId="0"/>
      <p:bldP spid="53" grpId="0"/>
      <p:bldP spid="5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611560" y="980728"/>
            <a:ext cx="7838528" cy="1156920"/>
            <a:chOff x="611560" y="980728"/>
            <a:chExt cx="7838528" cy="1156920"/>
          </a:xfrm>
        </p:grpSpPr>
        <p:grpSp>
          <p:nvGrpSpPr>
            <p:cNvPr id="17" name="组 16"/>
            <p:cNvGrpSpPr/>
            <p:nvPr/>
          </p:nvGrpSpPr>
          <p:grpSpPr>
            <a:xfrm>
              <a:off x="611560" y="980728"/>
              <a:ext cx="7838528" cy="1156920"/>
              <a:chOff x="1011464" y="1124744"/>
              <a:chExt cx="7838528" cy="1156920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011464" y="1199654"/>
                <a:ext cx="115212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3200" dirty="0">
                    <a:solidFill>
                      <a:srgbClr val="02BAF8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后缀</a:t>
                </a:r>
                <a:endParaRPr kumimoji="1" lang="en-US" altLang="zh-CN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:r>
                  <a:rPr kumimoji="1" lang="zh-CN" altLang="en-US" sz="3200" dirty="0">
                    <a:solidFill>
                      <a:srgbClr val="02BAF8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表示</a:t>
                </a:r>
              </a:p>
            </p:txBody>
          </p:sp>
          <p:cxnSp>
            <p:nvCxnSpPr>
              <p:cNvPr id="19" name="直线连接符 18"/>
              <p:cNvCxnSpPr/>
              <p:nvPr/>
            </p:nvCxnSpPr>
            <p:spPr>
              <a:xfrm>
                <a:off x="2163592" y="1124744"/>
                <a:ext cx="0" cy="1156920"/>
              </a:xfrm>
              <a:prstGeom prst="line">
                <a:avLst/>
              </a:prstGeom>
              <a:ln w="57150">
                <a:solidFill>
                  <a:srgbClr val="02BA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>
                <a:off x="2235600" y="1124744"/>
                <a:ext cx="6614392" cy="4876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运算符放在两个操作</a:t>
                </a:r>
                <a:r>
                  <a:rPr lang="zh-CN" altLang="en-US" sz="240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数的后面</a:t>
                </a:r>
                <a:endPara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1835696" y="1628800"/>
              <a:ext cx="6614392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也称逆波兰式</a:t>
              </a: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1364140" y="2348880"/>
            <a:ext cx="7085945" cy="842062"/>
            <a:chOff x="5111533" y="2209731"/>
            <a:chExt cx="7149794" cy="842062"/>
          </a:xfrm>
        </p:grpSpPr>
        <p:sp>
          <p:nvSpPr>
            <p:cNvPr id="24" name="Rounded Rectangle 2"/>
            <p:cNvSpPr/>
            <p:nvPr/>
          </p:nvSpPr>
          <p:spPr>
            <a:xfrm>
              <a:off x="5111533" y="2209731"/>
              <a:ext cx="468579" cy="503999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特</a:t>
              </a:r>
              <a:endParaRPr lang="en-US" altLang="zh-CN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7" name="TextBox 13"/>
            <p:cNvSpPr txBox="1"/>
            <p:nvPr/>
          </p:nvSpPr>
          <p:spPr>
            <a:xfrm>
              <a:off x="5670687" y="2220796"/>
              <a:ext cx="6590640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kumimoji="1"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运算符没有优先级的差别，运算符的位置次序就运算的先后顺序</a:t>
              </a:r>
              <a:endParaRPr kumimoji="1" lang="zh-CN" altLang="en-US" sz="2400" dirty="0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364140" y="3163002"/>
            <a:ext cx="7085947" cy="842062"/>
            <a:chOff x="5111533" y="2209731"/>
            <a:chExt cx="7149796" cy="842062"/>
          </a:xfrm>
        </p:grpSpPr>
        <p:sp>
          <p:nvSpPr>
            <p:cNvPr id="29" name="Rounded Rectangle 2"/>
            <p:cNvSpPr/>
            <p:nvPr/>
          </p:nvSpPr>
          <p:spPr>
            <a:xfrm>
              <a:off x="5111533" y="2209731"/>
              <a:ext cx="468579" cy="503999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特</a:t>
              </a:r>
              <a:endParaRPr lang="en-US" altLang="zh-CN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0" name="TextBox 13"/>
            <p:cNvSpPr txBox="1"/>
            <p:nvPr/>
          </p:nvSpPr>
          <p:spPr>
            <a:xfrm>
              <a:off x="5670687" y="2220796"/>
              <a:ext cx="6590642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kumimoji="1"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计算过程按照运算符出现的次序进行，扫描一次即可完成</a:t>
              </a:r>
              <a:endParaRPr kumimoji="1" lang="zh-CN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643575" y="4725144"/>
                <a:ext cx="26933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16−9</m:t>
                      </m:r>
                      <m:r>
                        <a:rPr kumimoji="1" lang="zh-CN" altLang="en-US" sz="2800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×</m:t>
                      </m:r>
                      <m:d>
                        <m:d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4+3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5" y="4725144"/>
                <a:ext cx="2693301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 31"/>
          <p:cNvGrpSpPr/>
          <p:nvPr/>
        </p:nvGrpSpPr>
        <p:grpSpPr>
          <a:xfrm>
            <a:off x="179512" y="4063347"/>
            <a:ext cx="8928992" cy="661797"/>
            <a:chOff x="179512" y="964527"/>
            <a:chExt cx="8928992" cy="661797"/>
          </a:xfrm>
        </p:grpSpPr>
        <p:sp>
          <p:nvSpPr>
            <p:cNvPr id="3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后缀表达式的计算</a:t>
              </a:r>
            </a:p>
          </p:txBody>
        </p:sp>
        <p:cxnSp>
          <p:nvCxnSpPr>
            <p:cNvPr id="35" name="直线连接符 34"/>
            <p:cNvCxnSpPr/>
            <p:nvPr/>
          </p:nvCxnSpPr>
          <p:spPr>
            <a:xfrm>
              <a:off x="899592" y="1052736"/>
              <a:ext cx="0" cy="573587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4898993" y="4705980"/>
                <a:ext cx="39986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16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9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4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3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993" y="4705980"/>
                <a:ext cx="3998659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下箭头 37"/>
          <p:cNvSpPr/>
          <p:nvPr/>
        </p:nvSpPr>
        <p:spPr>
          <a:xfrm rot="16200000">
            <a:off x="3877655" y="4696334"/>
            <a:ext cx="504056" cy="580839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同心圆 7"/>
          <p:cNvSpPr/>
          <p:nvPr/>
        </p:nvSpPr>
        <p:spPr>
          <a:xfrm>
            <a:off x="6084168" y="4653136"/>
            <a:ext cx="1440160" cy="623360"/>
          </a:xfrm>
          <a:prstGeom prst="donut">
            <a:avLst>
              <a:gd name="adj" fmla="val 38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4898993" y="5282044"/>
                <a:ext cx="28116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16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9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7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993" y="5282044"/>
                <a:ext cx="281160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同心圆 40"/>
          <p:cNvSpPr/>
          <p:nvPr/>
        </p:nvSpPr>
        <p:spPr>
          <a:xfrm>
            <a:off x="5614892" y="5229200"/>
            <a:ext cx="1440160" cy="623360"/>
          </a:xfrm>
          <a:prstGeom prst="donut">
            <a:avLst>
              <a:gd name="adj" fmla="val 38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4906214" y="5805264"/>
                <a:ext cx="19940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16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63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214" y="5805264"/>
                <a:ext cx="199407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4906214" y="6350928"/>
                <a:ext cx="9557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−47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214" y="6350928"/>
                <a:ext cx="95571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22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38" grpId="0" animBg="1"/>
      <p:bldP spid="8" grpId="0" animBg="1"/>
      <p:bldP spid="40" grpId="0"/>
      <p:bldP spid="41" grpId="0" animBg="1"/>
      <p:bldP spid="42" grpId="0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32" name="组 31"/>
          <p:cNvGrpSpPr/>
          <p:nvPr/>
        </p:nvGrpSpPr>
        <p:grpSpPr>
          <a:xfrm>
            <a:off x="179512" y="2708920"/>
            <a:ext cx="8928992" cy="661797"/>
            <a:chOff x="179512" y="964527"/>
            <a:chExt cx="8928992" cy="661797"/>
          </a:xfrm>
        </p:grpSpPr>
        <p:sp>
          <p:nvSpPr>
            <p:cNvPr id="3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中缀表达式转换为后缀表达式</a:t>
              </a:r>
            </a:p>
          </p:txBody>
        </p:sp>
        <p:cxnSp>
          <p:nvCxnSpPr>
            <p:cNvPr id="35" name="直线连接符 34"/>
            <p:cNvCxnSpPr/>
            <p:nvPr/>
          </p:nvCxnSpPr>
          <p:spPr>
            <a:xfrm>
              <a:off x="899592" y="1052736"/>
              <a:ext cx="0" cy="573587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 35"/>
          <p:cNvGrpSpPr/>
          <p:nvPr/>
        </p:nvGrpSpPr>
        <p:grpSpPr>
          <a:xfrm>
            <a:off x="204308" y="1156906"/>
            <a:ext cx="6695977" cy="1476593"/>
            <a:chOff x="4572000" y="2159139"/>
            <a:chExt cx="6695977" cy="1476593"/>
          </a:xfrm>
        </p:grpSpPr>
        <p:sp>
          <p:nvSpPr>
            <p:cNvPr id="39" name="Rounded Rectangle 6"/>
            <p:cNvSpPr/>
            <p:nvPr/>
          </p:nvSpPr>
          <p:spPr>
            <a:xfrm>
              <a:off x="4589681" y="2159139"/>
              <a:ext cx="1006874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规则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72000" y="2804735"/>
              <a:ext cx="5147563" cy="83099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kumimoji="1" lang="zh-CN" altLang="en-US" sz="24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将运算符移至它的两个操作数之后</a:t>
              </a:r>
              <a:endParaRPr kumimoji="1" lang="en-US" altLang="zh-CN" sz="24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kumimoji="1" lang="zh-CN" altLang="en-US" sz="24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删除所有括号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5596555" y="2196955"/>
              <a:ext cx="5671422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中缀表达式转换为后缀表达式的规则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20" y="1268760"/>
            <a:ext cx="6768752" cy="522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0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8" name="组 17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9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后缀表达式求值算法</a:t>
              </a:r>
            </a:p>
          </p:txBody>
        </p:sp>
        <p:cxnSp>
          <p:nvCxnSpPr>
            <p:cNvPr id="21" name="直线连接符 20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利用栈，扫描一次即可完成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1493979" y="3248413"/>
            <a:ext cx="6092644" cy="1224136"/>
          </a:xfrm>
          <a:prstGeom prst="rect">
            <a:avLst/>
          </a:prstGeom>
          <a:solidFill>
            <a:schemeClr val="bg1"/>
          </a:solidFill>
          <a:ln>
            <a:solidFill>
              <a:srgbClr val="01B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取得的字符：</a:t>
            </a:r>
            <a:endParaRPr kumimoji="1"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）空格则跳过；</a:t>
            </a:r>
            <a:endParaRPr kumimoji="1"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）运算符则出栈两次进行相应运算，结果入栈；</a:t>
            </a:r>
            <a:endParaRPr kumimoji="1"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）否则为数字，先取整数再取小数，结果入栈</a:t>
            </a:r>
          </a:p>
        </p:txBody>
      </p:sp>
      <p:sp>
        <p:nvSpPr>
          <p:cNvPr id="24" name="下箭头 23"/>
          <p:cNvSpPr/>
          <p:nvPr/>
        </p:nvSpPr>
        <p:spPr>
          <a:xfrm>
            <a:off x="4292579" y="2778409"/>
            <a:ext cx="495445" cy="414743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557266" y="2150899"/>
            <a:ext cx="1990618" cy="593235"/>
          </a:xfrm>
          <a:prstGeom prst="rect">
            <a:avLst/>
          </a:prstGeom>
          <a:solidFill>
            <a:schemeClr val="bg1"/>
          </a:solidFill>
          <a:ln>
            <a:solidFill>
              <a:srgbClr val="01B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扫描表达式，每次取一个字符</a:t>
            </a:r>
          </a:p>
        </p:txBody>
      </p:sp>
      <p:sp>
        <p:nvSpPr>
          <p:cNvPr id="26" name="下箭头 25"/>
          <p:cNvSpPr/>
          <p:nvPr/>
        </p:nvSpPr>
        <p:spPr>
          <a:xfrm>
            <a:off x="4304852" y="4527810"/>
            <a:ext cx="495445" cy="414743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506252" y="5017568"/>
            <a:ext cx="6092644" cy="715688"/>
          </a:xfrm>
          <a:prstGeom prst="rect">
            <a:avLst/>
          </a:prstGeom>
          <a:solidFill>
            <a:schemeClr val="bg1"/>
          </a:solidFill>
          <a:ln>
            <a:solidFill>
              <a:srgbClr val="01B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遍历结束后，若栈中只有一个元素，它就是计算结果，</a:t>
            </a:r>
            <a:r>
              <a:rPr kumimoji="1" lang="zh-CN" altLang="en-US" sz="20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否则意味出错</a:t>
            </a:r>
            <a:endParaRPr kumimoji="1"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Freeform 111"/>
          <p:cNvSpPr>
            <a:spLocks noEditPoints="1"/>
          </p:cNvSpPr>
          <p:nvPr/>
        </p:nvSpPr>
        <p:spPr bwMode="auto">
          <a:xfrm>
            <a:off x="268742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3411" y="601173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Ch3/Ch3-4.cpp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04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8" name="组 17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9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后缀表达式求值算法</a:t>
              </a:r>
            </a:p>
          </p:txBody>
        </p:sp>
        <p:cxnSp>
          <p:nvCxnSpPr>
            <p:cNvPr id="21" name="直线连接符 20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利用栈，扫描一次即可完成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81" y="1988840"/>
            <a:ext cx="6699887" cy="463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8" name="组 17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9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中缀表达式转换为后缀表达式</a:t>
              </a:r>
            </a:p>
          </p:txBody>
        </p:sp>
        <p:cxnSp>
          <p:nvCxnSpPr>
            <p:cNvPr id="21" name="直线连接符 20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利用栈，扫描一次即可完成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31540" y="1988840"/>
            <a:ext cx="4644516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运算符优先级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166947"/>
              </p:ext>
            </p:extLst>
          </p:nvPr>
        </p:nvGraphicFramePr>
        <p:xfrm>
          <a:off x="1504575" y="3356992"/>
          <a:ext cx="60960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运算符</a:t>
                      </a:r>
                    </a:p>
                  </a:txBody>
                  <a:tcPr>
                    <a:solidFill>
                      <a:srgbClr val="01BA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优先级</a:t>
                      </a:r>
                    </a:p>
                  </a:txBody>
                  <a:tcPr>
                    <a:solidFill>
                      <a:srgbClr val="01B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*、</a:t>
                      </a:r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/</a:t>
                      </a:r>
                      <a:endParaRPr lang="zh-CN" altLang="en-US" sz="2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、</a:t>
                      </a:r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-</a:t>
                      </a:r>
                      <a:endParaRPr lang="zh-CN" altLang="en-US" sz="2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</a:t>
                      </a:r>
                      <a:r>
                        <a:rPr lang="zh-CN" altLang="en-US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、</a:t>
                      </a:r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@</a:t>
                      </a:r>
                      <a:endParaRPr lang="zh-CN" altLang="en-US" sz="2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06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8" name="组 17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9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中缀表达式转换为后缀表达式</a:t>
              </a:r>
            </a:p>
          </p:txBody>
        </p:sp>
        <p:cxnSp>
          <p:nvCxnSpPr>
            <p:cNvPr id="21" name="直线连接符 20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利用栈，扫描一次即可完成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31540" y="1988840"/>
            <a:ext cx="83065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算法思路：遍历表达式，依次处理字符</a:t>
            </a:r>
            <a:r>
              <a:rPr lang="en-US" altLang="zh-CN" sz="2000" b="1" dirty="0" err="1">
                <a:latin typeface="Microsoft YaHei" charset="-122"/>
                <a:ea typeface="Microsoft YaHei" charset="-122"/>
                <a:cs typeface="Microsoft YaHei" charset="-122"/>
              </a:rPr>
              <a:t>ch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空格：不处理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左括号：入栈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右括号：出栈存入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S2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，左括号出栈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运算符：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57300" lvl="2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优先级小于等于栈顶运算符的优先级：持续出栈存入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S2</a:t>
            </a:r>
          </a:p>
          <a:p>
            <a:pPr marL="1257300" lvl="2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之后，</a:t>
            </a:r>
            <a:r>
              <a:rPr lang="en-US" altLang="zh-CN" sz="2000" b="1" dirty="0" err="1">
                <a:latin typeface="Microsoft YaHei" charset="-122"/>
                <a:ea typeface="Microsoft YaHei" charset="-122"/>
                <a:cs typeface="Microsoft YaHei" charset="-122"/>
              </a:rPr>
              <a:t>ch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入栈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数字：存入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S2</a:t>
            </a:r>
          </a:p>
          <a:p>
            <a:pPr marL="800100" lvl="1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最后将栈中元素出栈并存入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S2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Freeform 111"/>
          <p:cNvSpPr>
            <a:spLocks noEditPoints="1"/>
          </p:cNvSpPr>
          <p:nvPr/>
        </p:nvSpPr>
        <p:spPr bwMode="auto">
          <a:xfrm>
            <a:off x="268742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3411" y="601173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Ch3/Ch3-4.cpp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223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栈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430"/>
            <a:ext cx="9144000" cy="438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44066" y="1052736"/>
            <a:ext cx="8748414" cy="870548"/>
            <a:chOff x="363392" y="1052736"/>
            <a:chExt cx="8748414" cy="870548"/>
          </a:xfrm>
        </p:grpSpPr>
        <p:sp>
          <p:nvSpPr>
            <p:cNvPr id="13" name="文本框 12"/>
            <p:cNvSpPr txBox="1"/>
            <p:nvPr/>
          </p:nvSpPr>
          <p:spPr>
            <a:xfrm>
              <a:off x="363392" y="1230784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递归</a:t>
              </a:r>
              <a:endParaRPr kumimoji="1" lang="zh-CN" altLang="en-US" sz="32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4" name="直线连接符 13"/>
            <p:cNvCxnSpPr/>
            <p:nvPr/>
          </p:nvCxnSpPr>
          <p:spPr>
            <a:xfrm>
              <a:off x="1371504" y="1052736"/>
              <a:ext cx="0" cy="870548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515520" y="1052736"/>
              <a:ext cx="7596286" cy="870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当求解一个问题时，是通过求解与它具有同样解法的子问题而得到的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740156" y="2473510"/>
            <a:ext cx="7874636" cy="667458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一个递归的问题必然包含有终止递归的条件</a:t>
            </a:r>
          </a:p>
        </p:txBody>
      </p:sp>
      <p:sp>
        <p:nvSpPr>
          <p:cNvPr id="18" name="矩形 17"/>
          <p:cNvSpPr/>
          <p:nvPr/>
        </p:nvSpPr>
        <p:spPr>
          <a:xfrm>
            <a:off x="740156" y="3789040"/>
            <a:ext cx="7874636" cy="10801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在递归算法中需要根据递归条件直接或间接的调用算法本身，当满足终止条件时结束递归调用。</a:t>
            </a:r>
          </a:p>
        </p:txBody>
      </p:sp>
    </p:spTree>
    <p:extLst>
      <p:ext uri="{BB962C8B-B14F-4D97-AF65-F5344CB8AC3E}">
        <p14:creationId xmlns:p14="http://schemas.microsoft.com/office/powerpoint/2010/main" val="172633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6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递归算法求解正整数</a:t>
              </a:r>
              <a:r>
                <a:rPr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n</a:t>
              </a: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的阶乘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26" y="2060848"/>
            <a:ext cx="5985098" cy="423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5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3" name="Freeform 32"/>
          <p:cNvSpPr>
            <a:spLocks noEditPoints="1"/>
          </p:cNvSpPr>
          <p:nvPr/>
        </p:nvSpPr>
        <p:spPr bwMode="auto">
          <a:xfrm>
            <a:off x="179512" y="980728"/>
            <a:ext cx="543792" cy="444645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rgbClr val="0FB49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5576" y="980728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计算机中函数调用与栈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57" y="1722973"/>
            <a:ext cx="7532836" cy="402104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98440" y="5839936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冯</a:t>
            </a:r>
            <a:r>
              <a:rPr lang="de-DE" altLang="zh-CN" dirty="0"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诺依曼体系结构</a:t>
            </a:r>
          </a:p>
        </p:txBody>
      </p:sp>
    </p:spTree>
    <p:extLst>
      <p:ext uri="{BB962C8B-B14F-4D97-AF65-F5344CB8AC3E}">
        <p14:creationId xmlns:p14="http://schemas.microsoft.com/office/powerpoint/2010/main" val="87305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3" name="Freeform 32"/>
          <p:cNvSpPr>
            <a:spLocks noEditPoints="1"/>
          </p:cNvSpPr>
          <p:nvPr/>
        </p:nvSpPr>
        <p:spPr bwMode="auto">
          <a:xfrm>
            <a:off x="179512" y="980728"/>
            <a:ext cx="543792" cy="444645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rgbClr val="0FB49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5576" y="980728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计算机中函数调用与栈</a:t>
            </a:r>
          </a:p>
        </p:txBody>
      </p:sp>
      <p:sp>
        <p:nvSpPr>
          <p:cNvPr id="9" name="矩形 8"/>
          <p:cNvSpPr/>
          <p:nvPr/>
        </p:nvSpPr>
        <p:spPr>
          <a:xfrm>
            <a:off x="477717" y="1706272"/>
            <a:ext cx="8149786" cy="1002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当发生函数调用时，在进入新函数之前要保存当前函数的状态（保存现场），因为新函数的运行状态将</a:t>
            </a:r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覆盖至寄存器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717" y="2972799"/>
            <a:ext cx="8149786" cy="1002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当函数返回时，要找到之前保存的函数调用者的状态来恢复到寄存器中</a:t>
            </a:r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（恢复现场），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以使调用函数</a:t>
            </a:r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能够继续执行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7717" y="4239326"/>
            <a:ext cx="8149786" cy="13499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当存在多层调用关系时，保存现场的顺序与恢复现场的顺序正相反（越后保存的越先恢复），因此使用</a:t>
            </a:r>
            <a:r>
              <a:rPr kumimoji="1" lang="zh-CN" altLang="en-US" sz="24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rPr>
              <a:t>栈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来作为存储的数据结构</a:t>
            </a:r>
          </a:p>
        </p:txBody>
      </p:sp>
    </p:spTree>
    <p:extLst>
      <p:ext uri="{BB962C8B-B14F-4D97-AF65-F5344CB8AC3E}">
        <p14:creationId xmlns:p14="http://schemas.microsoft.com/office/powerpoint/2010/main" val="15315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3" name="Freeform 32"/>
          <p:cNvSpPr>
            <a:spLocks noEditPoints="1"/>
          </p:cNvSpPr>
          <p:nvPr/>
        </p:nvSpPr>
        <p:spPr bwMode="auto">
          <a:xfrm>
            <a:off x="179512" y="980728"/>
            <a:ext cx="543792" cy="444645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rgbClr val="0FB49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5576" y="980728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计算机中函数调用与栈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1" y="1816476"/>
            <a:ext cx="8850117" cy="413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44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1834746"/>
            <a:chOff x="179512" y="964527"/>
            <a:chExt cx="8928992" cy="1834746"/>
          </a:xfrm>
        </p:grpSpPr>
        <p:sp>
          <p:nvSpPr>
            <p:cNvPr id="14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汉诺塔问题</a:t>
              </a:r>
            </a:p>
          </p:txBody>
        </p:sp>
        <p:cxnSp>
          <p:nvCxnSpPr>
            <p:cNvPr id="16" name="直线连接符 15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1043608" y="1377345"/>
              <a:ext cx="8064896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B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三根柱子，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柱上有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n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个圆盘，从小到大依次叠放，要把所有圆盘移动到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柱，一次只能移动一个且必须保证上小下大的次序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95" y="2799273"/>
            <a:ext cx="6474359" cy="40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1834746"/>
            <a:chOff x="179512" y="964527"/>
            <a:chExt cx="8928992" cy="1834746"/>
          </a:xfrm>
        </p:grpSpPr>
        <p:sp>
          <p:nvSpPr>
            <p:cNvPr id="14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汉诺塔问题</a:t>
              </a:r>
            </a:p>
          </p:txBody>
        </p:sp>
        <p:cxnSp>
          <p:nvCxnSpPr>
            <p:cNvPr id="16" name="直线连接符 15"/>
            <p:cNvCxnSpPr/>
            <p:nvPr/>
          </p:nvCxnSpPr>
          <p:spPr>
            <a:xfrm>
              <a:off x="899592" y="1052736"/>
              <a:ext cx="0" cy="16561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1043608" y="1377345"/>
              <a:ext cx="8064896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B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三根柱子，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柱上有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n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个圆盘，从小到大依次叠放，要把所有圆盘移动到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柱，一次只能移动一个且必须保证上小下大的次序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22" y="2799273"/>
            <a:ext cx="5295106" cy="38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11" name="Picture 2" descr="c:\users\ADMINI~1\appdata\roaming\360se6\USERDA~1\Temp\201209~1.JPG"/>
          <p:cNvPicPr>
            <a:picLocks noChangeAspect="1" noChangeArrowheads="1"/>
          </p:cNvPicPr>
          <p:nvPr/>
        </p:nvPicPr>
        <p:blipFill>
          <a:blip r:embed="rId2" cstate="print"/>
          <a:srcRect t="13662" r="-870"/>
          <a:stretch>
            <a:fillRect/>
          </a:stretch>
        </p:blipFill>
        <p:spPr bwMode="auto">
          <a:xfrm>
            <a:off x="1349441" y="1742887"/>
            <a:ext cx="7248650" cy="4738702"/>
          </a:xfrm>
          <a:prstGeom prst="rect">
            <a:avLst/>
          </a:prstGeom>
          <a:noFill/>
        </p:spPr>
      </p:pic>
      <p:grpSp>
        <p:nvGrpSpPr>
          <p:cNvPr id="13" name="组 12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迷宫问题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5735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04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637" y="3135400"/>
            <a:ext cx="3761356" cy="2381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迷宫问题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如何表示迷宫</a:t>
              </a: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33266"/>
              </p:ext>
            </p:extLst>
          </p:nvPr>
        </p:nvGraphicFramePr>
        <p:xfrm>
          <a:off x="3492496" y="1875302"/>
          <a:ext cx="5544000" cy="4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28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0" y="26920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二维数组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线形标注 1 (带边框和强调线) 13"/>
          <p:cNvSpPr/>
          <p:nvPr/>
        </p:nvSpPr>
        <p:spPr>
          <a:xfrm>
            <a:off x="5655467" y="1089313"/>
            <a:ext cx="2808312" cy="576064"/>
          </a:xfrm>
          <a:prstGeom prst="accentBorderCallout1">
            <a:avLst>
              <a:gd name="adj1" fmla="val 39801"/>
              <a:gd name="adj2" fmla="val -4306"/>
              <a:gd name="adj3" fmla="val 265212"/>
              <a:gd name="adj4" fmla="val -47238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增加边框，便于区分边界</a:t>
            </a:r>
          </a:p>
        </p:txBody>
      </p:sp>
      <p:cxnSp>
        <p:nvCxnSpPr>
          <p:cNvPr id="10" name="直线箭头连接符 9"/>
          <p:cNvCxnSpPr/>
          <p:nvPr/>
        </p:nvCxnSpPr>
        <p:spPr>
          <a:xfrm>
            <a:off x="4860032" y="3212976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>
            <a:off x="5367435" y="3717032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5868144" y="4240992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>
            <a:off x="6372200" y="4240992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6876256" y="4240992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7380312" y="4797152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>
            <a:off x="7884368" y="5805264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>
            <a:off x="5220072" y="3356992"/>
            <a:ext cx="0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>
            <a:off x="5724128" y="3861048"/>
            <a:ext cx="0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>
            <a:off x="7258068" y="4386876"/>
            <a:ext cx="0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>
            <a:off x="7773010" y="4941168"/>
            <a:ext cx="0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>
            <a:off x="7773010" y="5445224"/>
            <a:ext cx="0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09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迷宫问题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如何寻找路径</a:t>
              </a: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492496" y="1875302"/>
          <a:ext cx="5544000" cy="4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28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54950" y="1923441"/>
            <a:ext cx="3293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在某个位置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x,y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时，依次向东、南、西、北方向试探，能走通则前进一步，走不通退回向下一个方向试探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962659"/>
              </p:ext>
            </p:extLst>
          </p:nvPr>
        </p:nvGraphicFramePr>
        <p:xfrm>
          <a:off x="406090" y="4814999"/>
          <a:ext cx="1861962" cy="1800000"/>
        </p:xfrm>
        <a:graphic>
          <a:graphicData uri="http://schemas.openxmlformats.org/drawingml/2006/table">
            <a:tbl>
              <a:tblPr/>
              <a:tblGrid>
                <a:gridCol w="268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方向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→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↓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←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↑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4" y="3344615"/>
            <a:ext cx="2172384" cy="12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8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栈的定义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5499100" cy="3314700"/>
          </a:xfrm>
          <a:prstGeom prst="rect">
            <a:avLst/>
          </a:prstGeom>
        </p:spPr>
      </p:pic>
      <p:pic>
        <p:nvPicPr>
          <p:cNvPr id="13" name="Picture 6" descr="c:\users\ADMINI~1\appdata\roaming\360se6\USERDA~1\Temp\118760~1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69876" y="2308783"/>
            <a:ext cx="2540049" cy="3475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0390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迷宫问题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如何寻找路径</a:t>
              </a: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492496" y="1875302"/>
          <a:ext cx="5544000" cy="4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28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54950" y="1923441"/>
            <a:ext cx="3293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为避免重复探索已走过的路径，使用矩阵记录已经探索过的位置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307728"/>
            <a:ext cx="2952328" cy="51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7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主要内容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1331640" y="2708920"/>
            <a:ext cx="7128792" cy="648072"/>
            <a:chOff x="1417600" y="1628800"/>
            <a:chExt cx="6624736" cy="648072"/>
          </a:xfrm>
        </p:grpSpPr>
        <p:sp>
          <p:nvSpPr>
            <p:cNvPr id="4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C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：队列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331640" y="1844824"/>
            <a:ext cx="7128792" cy="648072"/>
            <a:chOff x="1417600" y="1628800"/>
            <a:chExt cx="6624736" cy="648072"/>
          </a:xfrm>
        </p:grpSpPr>
        <p:sp>
          <p:nvSpPr>
            <p:cNvPr id="8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栈</a:t>
              </a:r>
            </a:p>
          </p:txBody>
        </p:sp>
        <p:sp>
          <p:nvSpPr>
            <p:cNvPr id="9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8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队列的定义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41" name="组 40"/>
          <p:cNvGrpSpPr/>
          <p:nvPr/>
        </p:nvGrpSpPr>
        <p:grpSpPr>
          <a:xfrm>
            <a:off x="323528" y="1005938"/>
            <a:ext cx="8496944" cy="1293659"/>
            <a:chOff x="507005" y="980728"/>
            <a:chExt cx="8636995" cy="1293659"/>
          </a:xfrm>
        </p:grpSpPr>
        <p:grpSp>
          <p:nvGrpSpPr>
            <p:cNvPr id="6" name="组 5"/>
            <p:cNvGrpSpPr/>
            <p:nvPr/>
          </p:nvGrpSpPr>
          <p:grpSpPr>
            <a:xfrm>
              <a:off x="507005" y="980728"/>
              <a:ext cx="8636995" cy="1293659"/>
              <a:chOff x="507005" y="1196752"/>
              <a:chExt cx="8636995" cy="1293659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07005" y="1271764"/>
                <a:ext cx="16650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3600" dirty="0">
                    <a:solidFill>
                      <a:srgbClr val="02BAF8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队列</a:t>
                </a:r>
              </a:p>
            </p:txBody>
          </p:sp>
          <p:cxnSp>
            <p:nvCxnSpPr>
              <p:cNvPr id="8" name="直线连接符 7"/>
              <p:cNvCxnSpPr/>
              <p:nvPr/>
            </p:nvCxnSpPr>
            <p:spPr>
              <a:xfrm>
                <a:off x="2173832" y="1271764"/>
                <a:ext cx="0" cy="1218647"/>
              </a:xfrm>
              <a:prstGeom prst="line">
                <a:avLst/>
              </a:prstGeom>
              <a:ln w="57150">
                <a:solidFill>
                  <a:srgbClr val="02BA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矩形 8"/>
              <p:cNvSpPr/>
              <p:nvPr/>
            </p:nvSpPr>
            <p:spPr>
              <a:xfrm>
                <a:off x="2254975" y="1196752"/>
                <a:ext cx="6889025" cy="781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2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一种运算受限的线性表，仅允许在表的一端进行插入，而在表的另一端进行删除运算</a:t>
                </a: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2254975" y="1864273"/>
              <a:ext cx="6889025" cy="410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也称先进先出表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(First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In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First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2400" dirty="0" err="1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Out,FIFO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)</a:t>
              </a:r>
              <a:endPara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256107"/>
              </p:ext>
            </p:extLst>
          </p:nvPr>
        </p:nvGraphicFramePr>
        <p:xfrm>
          <a:off x="107506" y="3002649"/>
          <a:ext cx="8964480" cy="82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035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5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max-1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5" name="组 24"/>
          <p:cNvGrpSpPr/>
          <p:nvPr/>
        </p:nvGrpSpPr>
        <p:grpSpPr>
          <a:xfrm>
            <a:off x="4612337" y="2383207"/>
            <a:ext cx="823759" cy="577416"/>
            <a:chOff x="775744" y="2006177"/>
            <a:chExt cx="823759" cy="709258"/>
          </a:xfrm>
        </p:grpSpPr>
        <p:sp>
          <p:nvSpPr>
            <p:cNvPr id="28" name="下箭头 27"/>
            <p:cNvSpPr/>
            <p:nvPr/>
          </p:nvSpPr>
          <p:spPr>
            <a:xfrm>
              <a:off x="1043608" y="2420888"/>
              <a:ext cx="308200" cy="294547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75744" y="2006177"/>
              <a:ext cx="82375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>
                  <a:latin typeface="Microsoft YaHei" charset="-122"/>
                  <a:ea typeface="Microsoft YaHei" charset="-122"/>
                  <a:cs typeface="Microsoft YaHei" charset="-122"/>
                </a:rPr>
                <a:t>队尾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3" name="组 42"/>
          <p:cNvGrpSpPr/>
          <p:nvPr/>
        </p:nvGrpSpPr>
        <p:grpSpPr>
          <a:xfrm>
            <a:off x="1876033" y="2348880"/>
            <a:ext cx="823759" cy="611743"/>
            <a:chOff x="775744" y="1964012"/>
            <a:chExt cx="823759" cy="751423"/>
          </a:xfrm>
        </p:grpSpPr>
        <p:sp>
          <p:nvSpPr>
            <p:cNvPr id="44" name="下箭头 43"/>
            <p:cNvSpPr/>
            <p:nvPr/>
          </p:nvSpPr>
          <p:spPr>
            <a:xfrm>
              <a:off x="1043608" y="2420888"/>
              <a:ext cx="308200" cy="294547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75744" y="1964012"/>
              <a:ext cx="823759" cy="4536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队首</a:t>
              </a:r>
            </a:p>
          </p:txBody>
        </p:sp>
      </p:grpSp>
      <p:graphicFrame>
        <p:nvGraphicFramePr>
          <p:cNvPr id="46" name="表格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260207"/>
              </p:ext>
            </p:extLst>
          </p:nvPr>
        </p:nvGraphicFramePr>
        <p:xfrm>
          <a:off x="107504" y="4442809"/>
          <a:ext cx="8964480" cy="82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035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5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max-1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7" name="组 46"/>
          <p:cNvGrpSpPr/>
          <p:nvPr/>
        </p:nvGrpSpPr>
        <p:grpSpPr>
          <a:xfrm>
            <a:off x="4612337" y="3823367"/>
            <a:ext cx="823759" cy="577416"/>
            <a:chOff x="775744" y="2006177"/>
            <a:chExt cx="823759" cy="709258"/>
          </a:xfrm>
        </p:grpSpPr>
        <p:sp>
          <p:nvSpPr>
            <p:cNvPr id="48" name="下箭头 47"/>
            <p:cNvSpPr/>
            <p:nvPr/>
          </p:nvSpPr>
          <p:spPr>
            <a:xfrm>
              <a:off x="1043608" y="2420888"/>
              <a:ext cx="308200" cy="294547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75744" y="2006177"/>
              <a:ext cx="82375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>
                  <a:latin typeface="Microsoft YaHei" charset="-122"/>
                  <a:ea typeface="Microsoft YaHei" charset="-122"/>
                  <a:cs typeface="Microsoft YaHei" charset="-122"/>
                </a:rPr>
                <a:t>队尾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2812137" y="3789040"/>
            <a:ext cx="823759" cy="611743"/>
            <a:chOff x="775744" y="1964012"/>
            <a:chExt cx="823759" cy="751423"/>
          </a:xfrm>
        </p:grpSpPr>
        <p:sp>
          <p:nvSpPr>
            <p:cNvPr id="51" name="下箭头 50"/>
            <p:cNvSpPr/>
            <p:nvPr/>
          </p:nvSpPr>
          <p:spPr>
            <a:xfrm>
              <a:off x="1043608" y="2420888"/>
              <a:ext cx="308200" cy="294547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75744" y="1964012"/>
              <a:ext cx="823759" cy="4536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队首</a:t>
              </a:r>
            </a:p>
          </p:txBody>
        </p:sp>
      </p:grpSp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83077"/>
              </p:ext>
            </p:extLst>
          </p:nvPr>
        </p:nvGraphicFramePr>
        <p:xfrm>
          <a:off x="107504" y="5953266"/>
          <a:ext cx="8964480" cy="82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035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5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max-1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4" name="组 53"/>
          <p:cNvGrpSpPr/>
          <p:nvPr/>
        </p:nvGrpSpPr>
        <p:grpSpPr>
          <a:xfrm>
            <a:off x="5508104" y="5333824"/>
            <a:ext cx="823759" cy="577416"/>
            <a:chOff x="775744" y="2006177"/>
            <a:chExt cx="823759" cy="709258"/>
          </a:xfrm>
        </p:grpSpPr>
        <p:sp>
          <p:nvSpPr>
            <p:cNvPr id="55" name="下箭头 54"/>
            <p:cNvSpPr/>
            <p:nvPr/>
          </p:nvSpPr>
          <p:spPr>
            <a:xfrm>
              <a:off x="1043608" y="2420888"/>
              <a:ext cx="308200" cy="294547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775744" y="2006177"/>
              <a:ext cx="82375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>
                  <a:latin typeface="Microsoft YaHei" charset="-122"/>
                  <a:ea typeface="Microsoft YaHei" charset="-122"/>
                  <a:cs typeface="Microsoft YaHei" charset="-122"/>
                </a:rPr>
                <a:t>队尾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2812137" y="5299497"/>
            <a:ext cx="823759" cy="611743"/>
            <a:chOff x="775744" y="1964012"/>
            <a:chExt cx="823759" cy="751423"/>
          </a:xfrm>
        </p:grpSpPr>
        <p:sp>
          <p:nvSpPr>
            <p:cNvPr id="58" name="下箭头 57"/>
            <p:cNvSpPr/>
            <p:nvPr/>
          </p:nvSpPr>
          <p:spPr>
            <a:xfrm>
              <a:off x="1043608" y="2420888"/>
              <a:ext cx="308200" cy="294547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75744" y="1964012"/>
              <a:ext cx="823759" cy="4536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队首</a:t>
              </a: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107504" y="3429000"/>
            <a:ext cx="683205" cy="971783"/>
            <a:chOff x="107504" y="3429000"/>
            <a:chExt cx="683205" cy="971783"/>
          </a:xfrm>
        </p:grpSpPr>
        <p:sp>
          <p:nvSpPr>
            <p:cNvPr id="3" name="右弧形箭头 2"/>
            <p:cNvSpPr/>
            <p:nvPr/>
          </p:nvSpPr>
          <p:spPr>
            <a:xfrm>
              <a:off x="107504" y="3429000"/>
              <a:ext cx="360040" cy="971783"/>
            </a:xfrm>
            <a:prstGeom prst="curv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4378" y="372942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出队</a:t>
              </a: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107504" y="4937814"/>
            <a:ext cx="683205" cy="971783"/>
            <a:chOff x="107504" y="4937814"/>
            <a:chExt cx="683205" cy="971783"/>
          </a:xfrm>
        </p:grpSpPr>
        <p:sp>
          <p:nvSpPr>
            <p:cNvPr id="60" name="右弧形箭头 59"/>
            <p:cNvSpPr/>
            <p:nvPr/>
          </p:nvSpPr>
          <p:spPr>
            <a:xfrm>
              <a:off x="107504" y="4937814"/>
              <a:ext cx="360040" cy="971783"/>
            </a:xfrm>
            <a:prstGeom prst="curv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4378" y="523824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入队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757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队列的抽象数据类型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7504" y="1484784"/>
            <a:ext cx="8892480" cy="4968552"/>
          </a:xfrm>
          <a:prstGeom prst="rect">
            <a:avLst/>
          </a:prstGeom>
          <a:ln>
            <a:solidFill>
              <a:srgbClr val="8FC74D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ADT</a:t>
            </a:r>
            <a:r>
              <a:rPr kumimoji="1" lang="zh-CN" altLang="en-US" sz="2000" dirty="0">
                <a:solidFill>
                  <a:srgbClr val="D07928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QUEUE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is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Data: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一个队列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Q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，对象类型可以定义为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QueueType</a:t>
            </a:r>
            <a:endParaRPr kumimoji="1" lang="en-US" altLang="zh-CN" sz="2000" dirty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Operations: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InitQueue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QueueType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&amp;Q);	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EnQueue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QueueType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&amp;Q,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item); 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OutQueue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QueueType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&amp;Q);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PeekQueue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QueueType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&amp;Q);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bool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EmptyQueue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QueueType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&amp;Q);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ClearQueue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QueueType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&amp;Q);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end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127808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25" name="组 24"/>
          <p:cNvGrpSpPr/>
          <p:nvPr/>
        </p:nvGrpSpPr>
        <p:grpSpPr>
          <a:xfrm>
            <a:off x="251520" y="1196752"/>
            <a:ext cx="8363272" cy="618807"/>
            <a:chOff x="363392" y="1196752"/>
            <a:chExt cx="8363272" cy="618807"/>
          </a:xfrm>
        </p:grpSpPr>
        <p:sp>
          <p:nvSpPr>
            <p:cNvPr id="26" name="文本框 25"/>
            <p:cNvSpPr txBox="1"/>
            <p:nvPr/>
          </p:nvSpPr>
          <p:spPr>
            <a:xfrm>
              <a:off x="363392" y="1230784"/>
              <a:ext cx="2088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存储结构</a:t>
              </a:r>
            </a:p>
          </p:txBody>
        </p:sp>
        <p:cxnSp>
          <p:nvCxnSpPr>
            <p:cNvPr id="27" name="直线连接符 26"/>
            <p:cNvCxnSpPr/>
            <p:nvPr/>
          </p:nvCxnSpPr>
          <p:spPr>
            <a:xfrm>
              <a:off x="2163592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2307608" y="1202308"/>
              <a:ext cx="6419056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队列的存储空间、最大长度以及头、尾下标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113" y="2140087"/>
            <a:ext cx="32131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0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29" name="组 28"/>
          <p:cNvGrpSpPr/>
          <p:nvPr/>
        </p:nvGrpSpPr>
        <p:grpSpPr>
          <a:xfrm>
            <a:off x="397433" y="1052736"/>
            <a:ext cx="8357657" cy="720080"/>
            <a:chOff x="249101" y="2780928"/>
            <a:chExt cx="8357657" cy="720080"/>
          </a:xfrm>
        </p:grpSpPr>
        <p:sp>
          <p:nvSpPr>
            <p:cNvPr id="30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1" name="对角圆角矩形 30"/>
            <p:cNvSpPr/>
            <p:nvPr/>
          </p:nvSpPr>
          <p:spPr>
            <a:xfrm>
              <a:off x="910549" y="2780928"/>
              <a:ext cx="7696209" cy="720080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可能存在空间的浪费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92" y="2420888"/>
            <a:ext cx="8128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1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29" name="组 28"/>
          <p:cNvGrpSpPr/>
          <p:nvPr/>
        </p:nvGrpSpPr>
        <p:grpSpPr>
          <a:xfrm>
            <a:off x="397433" y="1052736"/>
            <a:ext cx="8357657" cy="720080"/>
            <a:chOff x="249101" y="2780928"/>
            <a:chExt cx="8357657" cy="720080"/>
          </a:xfrm>
        </p:grpSpPr>
        <p:sp>
          <p:nvSpPr>
            <p:cNvPr id="30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1" name="对角圆角矩形 30"/>
            <p:cNvSpPr/>
            <p:nvPr/>
          </p:nvSpPr>
          <p:spPr>
            <a:xfrm>
              <a:off x="910549" y="2780928"/>
              <a:ext cx="7696209" cy="720080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一种节省空间的实现方式</a:t>
              </a:r>
              <a:r>
                <a:rPr kumimoji="1"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——</a:t>
              </a: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循环队列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75" y="2154039"/>
            <a:ext cx="63500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3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29" name="组 28"/>
          <p:cNvGrpSpPr/>
          <p:nvPr/>
        </p:nvGrpSpPr>
        <p:grpSpPr>
          <a:xfrm>
            <a:off x="397433" y="1052736"/>
            <a:ext cx="8357657" cy="720080"/>
            <a:chOff x="249101" y="2780928"/>
            <a:chExt cx="8357657" cy="720080"/>
          </a:xfrm>
        </p:grpSpPr>
        <p:sp>
          <p:nvSpPr>
            <p:cNvPr id="30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1" name="对角圆角矩形 30"/>
            <p:cNvSpPr/>
            <p:nvPr/>
          </p:nvSpPr>
          <p:spPr>
            <a:xfrm>
              <a:off x="910549" y="2780928"/>
              <a:ext cx="7696209" cy="720080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队满和队空的条件</a:t>
              </a: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1331640" y="2853003"/>
            <a:ext cx="3672408" cy="936037"/>
            <a:chOff x="683568" y="1662584"/>
            <a:chExt cx="3672408" cy="936037"/>
          </a:xfrm>
        </p:grpSpPr>
        <p:sp>
          <p:nvSpPr>
            <p:cNvPr id="10" name="TextBox 1"/>
            <p:cNvSpPr txBox="1"/>
            <p:nvPr/>
          </p:nvSpPr>
          <p:spPr>
            <a:xfrm>
              <a:off x="683568" y="2202038"/>
              <a:ext cx="3672408" cy="39658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(rear+1)%</a:t>
              </a:r>
              <a:r>
                <a:rPr lang="en-US" altLang="zh-CN" dirty="0" err="1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MaxSize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==front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Rounded Rectangle 2"/>
            <p:cNvSpPr/>
            <p:nvPr/>
          </p:nvSpPr>
          <p:spPr>
            <a:xfrm>
              <a:off x="786877" y="1667892"/>
              <a:ext cx="503999" cy="503999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满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1348170" y="1662584"/>
              <a:ext cx="1415772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队满条件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4742648" y="2838095"/>
            <a:ext cx="3422204" cy="947102"/>
            <a:chOff x="5006086" y="2209731"/>
            <a:chExt cx="3422204" cy="947102"/>
          </a:xfrm>
        </p:grpSpPr>
        <p:sp>
          <p:nvSpPr>
            <p:cNvPr id="14" name="Rounded Rectangle 2"/>
            <p:cNvSpPr/>
            <p:nvPr/>
          </p:nvSpPr>
          <p:spPr>
            <a:xfrm>
              <a:off x="5111533" y="2209731"/>
              <a:ext cx="468579" cy="503999"/>
            </a:xfrm>
            <a:prstGeom prst="roundRect">
              <a:avLst/>
            </a:prstGeom>
            <a:solidFill>
              <a:srgbClr val="F719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空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15" name="组 14"/>
            <p:cNvGrpSpPr/>
            <p:nvPr/>
          </p:nvGrpSpPr>
          <p:grpSpPr>
            <a:xfrm>
              <a:off x="5006086" y="2220796"/>
              <a:ext cx="3422204" cy="936037"/>
              <a:chOff x="683568" y="1662584"/>
              <a:chExt cx="3422204" cy="936037"/>
            </a:xfrm>
          </p:grpSpPr>
          <p:sp>
            <p:nvSpPr>
              <p:cNvPr id="16" name="TextBox 1"/>
              <p:cNvSpPr txBox="1"/>
              <p:nvPr/>
            </p:nvSpPr>
            <p:spPr>
              <a:xfrm>
                <a:off x="683568" y="2202038"/>
                <a:ext cx="3422204" cy="39658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defTabSz="914377"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front==rear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7" name="TextBox 13"/>
              <p:cNvSpPr txBox="1"/>
              <p:nvPr/>
            </p:nvSpPr>
            <p:spPr>
              <a:xfrm>
                <a:off x="1348170" y="1662584"/>
                <a:ext cx="141577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>
                <a:spAutoFit/>
              </a:bodyPr>
              <a:lstStyle/>
              <a:p>
                <a:pPr defTabSz="914377"/>
                <a:r>
                  <a:rPr lang="zh-CN" altLang="en-US" sz="2400" b="1" dirty="0">
                    <a:solidFill>
                      <a:srgbClr val="44546A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队空条件</a:t>
                </a:r>
                <a:endParaRPr 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  <p:cxnSp>
        <p:nvCxnSpPr>
          <p:cNvPr id="18" name="Straight Connector 43"/>
          <p:cNvCxnSpPr/>
          <p:nvPr/>
        </p:nvCxnSpPr>
        <p:spPr>
          <a:xfrm flipH="1">
            <a:off x="4550072" y="2693055"/>
            <a:ext cx="1" cy="1095985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201764" y="40877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或者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226633" y="207876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牺牲一个存储空间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918856" y="469579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使用一个</a:t>
            </a:r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单独标志变量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909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链接存储的实现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204864"/>
            <a:ext cx="6552406" cy="4162590"/>
          </a:xfrm>
          <a:prstGeom prst="rect">
            <a:avLst/>
          </a:prstGeom>
        </p:spPr>
      </p:pic>
      <p:grpSp>
        <p:nvGrpSpPr>
          <p:cNvPr id="15" name="组 14"/>
          <p:cNvGrpSpPr/>
          <p:nvPr/>
        </p:nvGrpSpPr>
        <p:grpSpPr>
          <a:xfrm>
            <a:off x="251520" y="1196752"/>
            <a:ext cx="8359215" cy="618807"/>
            <a:chOff x="363392" y="1196752"/>
            <a:chExt cx="8359215" cy="618807"/>
          </a:xfrm>
        </p:grpSpPr>
        <p:sp>
          <p:nvSpPr>
            <p:cNvPr id="16" name="文本框 15"/>
            <p:cNvSpPr txBox="1"/>
            <p:nvPr/>
          </p:nvSpPr>
          <p:spPr>
            <a:xfrm>
              <a:off x="363392" y="1230784"/>
              <a:ext cx="2088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存储结构</a:t>
              </a:r>
            </a:p>
          </p:txBody>
        </p:sp>
        <p:cxnSp>
          <p:nvCxnSpPr>
            <p:cNvPr id="17" name="直线连接符 16"/>
            <p:cNvCxnSpPr/>
            <p:nvPr/>
          </p:nvCxnSpPr>
          <p:spPr>
            <a:xfrm>
              <a:off x="2163592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2303551" y="1255192"/>
              <a:ext cx="6419056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队首和队尾指针，分别指向链表结点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636912"/>
            <a:ext cx="2232248" cy="12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栈的定义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88361"/>
              </p:ext>
            </p:extLst>
          </p:nvPr>
        </p:nvGraphicFramePr>
        <p:xfrm>
          <a:off x="1387455" y="3054552"/>
          <a:ext cx="1283374" cy="3510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3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上下箭头 11"/>
          <p:cNvSpPr/>
          <p:nvPr/>
        </p:nvSpPr>
        <p:spPr>
          <a:xfrm>
            <a:off x="971600" y="2965386"/>
            <a:ext cx="216024" cy="3599553"/>
          </a:xfrm>
          <a:prstGeom prst="upDownArrow">
            <a:avLst/>
          </a:prstGeom>
          <a:solidFill>
            <a:srgbClr val="01B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22176" y="30471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栈顶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41738" y="61340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栈底</a:t>
            </a:r>
          </a:p>
        </p:txBody>
      </p:sp>
      <p:sp>
        <p:nvSpPr>
          <p:cNvPr id="26" name="线形标注 1 (带边框和强调线) 25"/>
          <p:cNvSpPr/>
          <p:nvPr/>
        </p:nvSpPr>
        <p:spPr>
          <a:xfrm>
            <a:off x="154036" y="3861048"/>
            <a:ext cx="720080" cy="576064"/>
          </a:xfrm>
          <a:prstGeom prst="accentBorderCallout1">
            <a:avLst>
              <a:gd name="adj1" fmla="val 63454"/>
              <a:gd name="adj2" fmla="val 110521"/>
              <a:gd name="adj3" fmla="val 75528"/>
              <a:gd name="adj4" fmla="val 183912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栈顶元素</a:t>
            </a:r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651019"/>
              </p:ext>
            </p:extLst>
          </p:nvPr>
        </p:nvGraphicFramePr>
        <p:xfrm>
          <a:off x="3902791" y="3059695"/>
          <a:ext cx="1283374" cy="3510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3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578" y="4064372"/>
            <a:ext cx="1276684" cy="487143"/>
          </a:xfrm>
          <a:prstGeom prst="rect">
            <a:avLst/>
          </a:prstGeom>
        </p:spPr>
      </p:pic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777626"/>
              </p:ext>
            </p:extLst>
          </p:nvPr>
        </p:nvGraphicFramePr>
        <p:xfrm>
          <a:off x="6418073" y="3059695"/>
          <a:ext cx="1283374" cy="3510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3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231" y="2588686"/>
            <a:ext cx="1236762" cy="465866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3826245" y="2380818"/>
            <a:ext cx="1465835" cy="400110"/>
          </a:xfrm>
          <a:prstGeom prst="wedgeRectCallout">
            <a:avLst>
              <a:gd name="adj1" fmla="val -21219"/>
              <a:gd name="adj2" fmla="val 98938"/>
            </a:avLst>
          </a:prstGeom>
          <a:solidFill>
            <a:srgbClr val="01BAF9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出栈或退栈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284811" y="2380818"/>
            <a:ext cx="1465835" cy="400110"/>
          </a:xfrm>
          <a:prstGeom prst="wedgeRectCallout">
            <a:avLst>
              <a:gd name="adj1" fmla="val -50273"/>
              <a:gd name="adj2" fmla="val 149028"/>
            </a:avLst>
          </a:prstGeom>
          <a:solidFill>
            <a:srgbClr val="01BAF9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进栈或入栈</a:t>
            </a:r>
          </a:p>
        </p:txBody>
      </p:sp>
      <p:sp>
        <p:nvSpPr>
          <p:cNvPr id="37" name="线形标注 1 (带边框和强调线) 36"/>
          <p:cNvSpPr/>
          <p:nvPr/>
        </p:nvSpPr>
        <p:spPr>
          <a:xfrm>
            <a:off x="2850931" y="4365104"/>
            <a:ext cx="720080" cy="576064"/>
          </a:xfrm>
          <a:prstGeom prst="accentBorderCallout1">
            <a:avLst>
              <a:gd name="adj1" fmla="val 63454"/>
              <a:gd name="adj2" fmla="val 110521"/>
              <a:gd name="adj3" fmla="val 75528"/>
              <a:gd name="adj4" fmla="val 183912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栈顶元素</a:t>
            </a:r>
          </a:p>
        </p:txBody>
      </p:sp>
      <p:sp>
        <p:nvSpPr>
          <p:cNvPr id="38" name="线形标注 1 (带边框和强调线) 37"/>
          <p:cNvSpPr/>
          <p:nvPr/>
        </p:nvSpPr>
        <p:spPr>
          <a:xfrm>
            <a:off x="5429532" y="3933056"/>
            <a:ext cx="720080" cy="576064"/>
          </a:xfrm>
          <a:prstGeom prst="accentBorderCallout1">
            <a:avLst>
              <a:gd name="adj1" fmla="val 63454"/>
              <a:gd name="adj2" fmla="val 110521"/>
              <a:gd name="adj3" fmla="val 75528"/>
              <a:gd name="adj4" fmla="val 183912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栈顶元素</a:t>
            </a:r>
          </a:p>
        </p:txBody>
      </p:sp>
      <p:grpSp>
        <p:nvGrpSpPr>
          <p:cNvPr id="41" name="组 40"/>
          <p:cNvGrpSpPr/>
          <p:nvPr/>
        </p:nvGrpSpPr>
        <p:grpSpPr>
          <a:xfrm>
            <a:off x="323528" y="1005938"/>
            <a:ext cx="8496944" cy="1293659"/>
            <a:chOff x="507005" y="980728"/>
            <a:chExt cx="8636995" cy="1293659"/>
          </a:xfrm>
        </p:grpSpPr>
        <p:grpSp>
          <p:nvGrpSpPr>
            <p:cNvPr id="6" name="组 5"/>
            <p:cNvGrpSpPr/>
            <p:nvPr/>
          </p:nvGrpSpPr>
          <p:grpSpPr>
            <a:xfrm>
              <a:off x="507005" y="980728"/>
              <a:ext cx="8636995" cy="1293659"/>
              <a:chOff x="507005" y="1196752"/>
              <a:chExt cx="8636995" cy="1293659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07005" y="1271764"/>
                <a:ext cx="16650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3600" dirty="0">
                    <a:solidFill>
                      <a:srgbClr val="02BAF8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栈</a:t>
                </a:r>
                <a:endParaRPr kumimoji="1" lang="en-US" altLang="zh-CN" sz="36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:r>
                  <a:rPr kumimoji="1" lang="en-US" altLang="zh-CN" sz="3600" dirty="0">
                    <a:solidFill>
                      <a:srgbClr val="02BAF8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(stack)</a:t>
                </a:r>
                <a:endParaRPr kumimoji="1" lang="zh-CN" altLang="en-US" sz="36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cxnSp>
            <p:nvCxnSpPr>
              <p:cNvPr id="8" name="直线连接符 7"/>
              <p:cNvCxnSpPr/>
              <p:nvPr/>
            </p:nvCxnSpPr>
            <p:spPr>
              <a:xfrm>
                <a:off x="2173832" y="1271764"/>
                <a:ext cx="0" cy="1218647"/>
              </a:xfrm>
              <a:prstGeom prst="line">
                <a:avLst/>
              </a:prstGeom>
              <a:ln w="57150">
                <a:solidFill>
                  <a:srgbClr val="02BA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矩形 8"/>
              <p:cNvSpPr/>
              <p:nvPr/>
            </p:nvSpPr>
            <p:spPr>
              <a:xfrm>
                <a:off x="2254975" y="1196752"/>
                <a:ext cx="6889025" cy="781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2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一种运算受限的线性表，仅允许在表的一端进行插入和删除运算</a:t>
                </a: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2254975" y="1864273"/>
              <a:ext cx="6889025" cy="410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也称后进先出表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(Last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In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First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2400" dirty="0" err="1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Out,LIFO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)</a:t>
              </a:r>
              <a:endPara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4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16 7.40741E-7 C 0.06164 -0.02662 0.11528 -0.05301 0.09723 -0.08588 C 0.07934 -0.11875 -0.06128 -0.17616 -0.09948 -0.19722 C -0.13784 -0.21852 -0.12361 -0.19954 -0.13211 -0.21204 " pathEditMode="relative" rAng="0" ptsTypes="AAAA">
                                      <p:cBhvr>
                                        <p:cTn id="5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" y="-1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22222E-6 C 0.03958 0.06922 0.07969 0.13866 0.09687 0.18519 C 0.11371 0.23148 0.10052 0.26158 0.10139 0.27685 " pathEditMode="relative" rAng="0" ptsTypes="AAA">
                                      <p:cBhvr>
                                        <p:cTn id="8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1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27" grpId="0"/>
      <p:bldP spid="26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栈的抽象数据类型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7504" y="1484784"/>
            <a:ext cx="8892480" cy="4968552"/>
          </a:xfrm>
          <a:prstGeom prst="rect">
            <a:avLst/>
          </a:prstGeom>
          <a:ln>
            <a:solidFill>
              <a:srgbClr val="8FC74D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ADT</a:t>
            </a:r>
            <a:r>
              <a:rPr kumimoji="1" lang="zh-CN" altLang="en-US" sz="2000" dirty="0">
                <a:solidFill>
                  <a:srgbClr val="D07928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STACK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is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Data: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一个栈，对象类型可以定义为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StackType</a:t>
            </a:r>
            <a:endParaRPr kumimoji="1" lang="en-US" altLang="zh-CN" sz="2000" dirty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Operations: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InitStack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StackType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&amp;S);	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Push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StackType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&amp;S,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item); 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Pop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StackType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&amp;S);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Peek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StackType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&amp;S);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bool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EmptyStack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StackType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&amp;S);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ClearStack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StackType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&amp;S);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end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11147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栈的顺序存储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513" y="2408076"/>
            <a:ext cx="5702300" cy="2146300"/>
          </a:xfrm>
          <a:prstGeom prst="rect">
            <a:avLst/>
          </a:prstGeom>
        </p:spPr>
      </p:pic>
      <p:grpSp>
        <p:nvGrpSpPr>
          <p:cNvPr id="33" name="组 32"/>
          <p:cNvGrpSpPr/>
          <p:nvPr/>
        </p:nvGrpSpPr>
        <p:grpSpPr>
          <a:xfrm>
            <a:off x="2082399" y="4858555"/>
            <a:ext cx="3672408" cy="936037"/>
            <a:chOff x="683568" y="1662584"/>
            <a:chExt cx="3672408" cy="936037"/>
          </a:xfrm>
        </p:grpSpPr>
        <p:sp>
          <p:nvSpPr>
            <p:cNvPr id="34" name="TextBox 1"/>
            <p:cNvSpPr txBox="1"/>
            <p:nvPr/>
          </p:nvSpPr>
          <p:spPr>
            <a:xfrm>
              <a:off x="683568" y="2202038"/>
              <a:ext cx="3672408" cy="39658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top=MaxSize-1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6" name="Rounded Rectangle 2"/>
            <p:cNvSpPr/>
            <p:nvPr/>
          </p:nvSpPr>
          <p:spPr>
            <a:xfrm>
              <a:off x="786877" y="1667892"/>
              <a:ext cx="503999" cy="503999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满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0" name="TextBox 13"/>
            <p:cNvSpPr txBox="1"/>
            <p:nvPr/>
          </p:nvSpPr>
          <p:spPr>
            <a:xfrm>
              <a:off x="1348170" y="1662584"/>
              <a:ext cx="1415772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栈满条件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5" name="组 44"/>
          <p:cNvGrpSpPr/>
          <p:nvPr/>
        </p:nvGrpSpPr>
        <p:grpSpPr>
          <a:xfrm>
            <a:off x="4892749" y="4854728"/>
            <a:ext cx="3422204" cy="947102"/>
            <a:chOff x="5006086" y="2209731"/>
            <a:chExt cx="3422204" cy="947102"/>
          </a:xfrm>
        </p:grpSpPr>
        <p:sp>
          <p:nvSpPr>
            <p:cNvPr id="46" name="Rounded Rectangle 2"/>
            <p:cNvSpPr/>
            <p:nvPr/>
          </p:nvSpPr>
          <p:spPr>
            <a:xfrm>
              <a:off x="5111533" y="2209731"/>
              <a:ext cx="468579" cy="503999"/>
            </a:xfrm>
            <a:prstGeom prst="roundRect">
              <a:avLst/>
            </a:prstGeom>
            <a:solidFill>
              <a:srgbClr val="F719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空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47" name="组 46"/>
            <p:cNvGrpSpPr/>
            <p:nvPr/>
          </p:nvGrpSpPr>
          <p:grpSpPr>
            <a:xfrm>
              <a:off x="5006086" y="2220796"/>
              <a:ext cx="3422204" cy="936037"/>
              <a:chOff x="683568" y="1662584"/>
              <a:chExt cx="3422204" cy="936037"/>
            </a:xfrm>
          </p:grpSpPr>
          <p:sp>
            <p:nvSpPr>
              <p:cNvPr id="48" name="TextBox 1"/>
              <p:cNvSpPr txBox="1"/>
              <p:nvPr/>
            </p:nvSpPr>
            <p:spPr>
              <a:xfrm>
                <a:off x="683568" y="2202038"/>
                <a:ext cx="3422204" cy="39658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defTabSz="914377"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top=-1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49" name="TextBox 13"/>
              <p:cNvSpPr txBox="1"/>
              <p:nvPr/>
            </p:nvSpPr>
            <p:spPr>
              <a:xfrm>
                <a:off x="1348170" y="1662584"/>
                <a:ext cx="141577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>
                <a:spAutoFit/>
              </a:bodyPr>
              <a:lstStyle/>
              <a:p>
                <a:pPr defTabSz="914377"/>
                <a:r>
                  <a:rPr lang="zh-CN" altLang="en-US" sz="2400" b="1" dirty="0">
                    <a:solidFill>
                      <a:srgbClr val="44546A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栈空条件</a:t>
                </a:r>
                <a:endParaRPr 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  <p:cxnSp>
        <p:nvCxnSpPr>
          <p:cNvPr id="50" name="Straight Connector 43"/>
          <p:cNvCxnSpPr/>
          <p:nvPr/>
        </p:nvCxnSpPr>
        <p:spPr>
          <a:xfrm flipH="1">
            <a:off x="4458663" y="4705845"/>
            <a:ext cx="1" cy="1095985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 56"/>
          <p:cNvGrpSpPr/>
          <p:nvPr/>
        </p:nvGrpSpPr>
        <p:grpSpPr>
          <a:xfrm>
            <a:off x="251520" y="1196752"/>
            <a:ext cx="7776864" cy="618807"/>
            <a:chOff x="363392" y="1196752"/>
            <a:chExt cx="7776864" cy="618807"/>
          </a:xfrm>
        </p:grpSpPr>
        <p:sp>
          <p:nvSpPr>
            <p:cNvPr id="59" name="文本框 58"/>
            <p:cNvSpPr txBox="1"/>
            <p:nvPr/>
          </p:nvSpPr>
          <p:spPr>
            <a:xfrm>
              <a:off x="363392" y="1230784"/>
              <a:ext cx="2088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存储结构</a:t>
              </a:r>
            </a:p>
          </p:txBody>
        </p:sp>
        <p:cxnSp>
          <p:nvCxnSpPr>
            <p:cNvPr id="60" name="直线连接符 59"/>
            <p:cNvCxnSpPr/>
            <p:nvPr/>
          </p:nvCxnSpPr>
          <p:spPr>
            <a:xfrm>
              <a:off x="2163592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2307608" y="1202308"/>
              <a:ext cx="5832648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栈的存储空间、最大长度以及栈顶下标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980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栈的顺序存储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45074"/>
              </p:ext>
            </p:extLst>
          </p:nvPr>
        </p:nvGraphicFramePr>
        <p:xfrm>
          <a:off x="-36512" y="980728"/>
          <a:ext cx="2196244" cy="250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MaxSize-1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top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061610" y="3501568"/>
            <a:ext cx="73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top=0</a:t>
            </a:r>
            <a:endParaRPr kumimoji="1" lang="zh-CN" altLang="en-US" dirty="0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13581"/>
              </p:ext>
            </p:extLst>
          </p:nvPr>
        </p:nvGraphicFramePr>
        <p:xfrm>
          <a:off x="3275856" y="980728"/>
          <a:ext cx="2196244" cy="250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MaxSize-1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top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4373978" y="3501568"/>
            <a:ext cx="73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top=1</a:t>
            </a:r>
            <a:endParaRPr kumimoji="1" lang="zh-CN" altLang="en-US" dirty="0"/>
          </a:p>
        </p:txBody>
      </p:sp>
      <p:sp>
        <p:nvSpPr>
          <p:cNvPr id="9" name="右箭头 8"/>
          <p:cNvSpPr/>
          <p:nvPr/>
        </p:nvSpPr>
        <p:spPr>
          <a:xfrm>
            <a:off x="2159732" y="2018414"/>
            <a:ext cx="1224136" cy="432048"/>
          </a:xfrm>
          <a:prstGeom prst="rightArrow">
            <a:avLst/>
          </a:prstGeom>
          <a:solidFill>
            <a:srgbClr val="01B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286860" y="177055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插入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38686"/>
              </p:ext>
            </p:extLst>
          </p:nvPr>
        </p:nvGraphicFramePr>
        <p:xfrm>
          <a:off x="6783413" y="951037"/>
          <a:ext cx="2196244" cy="250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MaxSize-1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top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7881535" y="3471877"/>
            <a:ext cx="73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top=2</a:t>
            </a:r>
            <a:endParaRPr kumimoji="1" lang="zh-CN" altLang="en-US" dirty="0"/>
          </a:p>
        </p:txBody>
      </p:sp>
      <p:sp>
        <p:nvSpPr>
          <p:cNvPr id="22" name="右箭头 21"/>
          <p:cNvSpPr/>
          <p:nvPr/>
        </p:nvSpPr>
        <p:spPr>
          <a:xfrm>
            <a:off x="5667289" y="1988723"/>
            <a:ext cx="1224136" cy="432048"/>
          </a:xfrm>
          <a:prstGeom prst="rightArrow">
            <a:avLst/>
          </a:prstGeom>
          <a:solidFill>
            <a:srgbClr val="01B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794417" y="17408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插入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213331"/>
              </p:ext>
            </p:extLst>
          </p:nvPr>
        </p:nvGraphicFramePr>
        <p:xfrm>
          <a:off x="6785895" y="3986667"/>
          <a:ext cx="2196244" cy="250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MaxSize-1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top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7884017" y="6507507"/>
            <a:ext cx="73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top=1</a:t>
            </a:r>
            <a:endParaRPr kumimoji="1" lang="zh-CN" altLang="en-US" dirty="0"/>
          </a:p>
        </p:txBody>
      </p:sp>
      <p:sp>
        <p:nvSpPr>
          <p:cNvPr id="27" name="右箭头 26"/>
          <p:cNvSpPr/>
          <p:nvPr/>
        </p:nvSpPr>
        <p:spPr>
          <a:xfrm rot="5400000">
            <a:off x="6982780" y="3356003"/>
            <a:ext cx="718098" cy="432048"/>
          </a:xfrm>
          <a:prstGeom prst="rightArrow">
            <a:avLst/>
          </a:prstGeom>
          <a:solidFill>
            <a:srgbClr val="01B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402539" y="335323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删除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23436"/>
              </p:ext>
            </p:extLst>
          </p:nvPr>
        </p:nvGraphicFramePr>
        <p:xfrm>
          <a:off x="3275856" y="3933056"/>
          <a:ext cx="2196244" cy="250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MaxSize-1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top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4373978" y="6453896"/>
            <a:ext cx="73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top=0</a:t>
            </a:r>
            <a:endParaRPr kumimoji="1" lang="zh-CN" altLang="en-US" dirty="0"/>
          </a:p>
        </p:txBody>
      </p:sp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56886"/>
              </p:ext>
            </p:extLst>
          </p:nvPr>
        </p:nvGraphicFramePr>
        <p:xfrm>
          <a:off x="-36512" y="3957705"/>
          <a:ext cx="2196244" cy="250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MaxSize-1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1061610" y="6478545"/>
            <a:ext cx="8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top=-1</a:t>
            </a:r>
            <a:endParaRPr kumimoji="1" lang="zh-CN" altLang="en-US" dirty="0"/>
          </a:p>
        </p:txBody>
      </p:sp>
      <p:sp>
        <p:nvSpPr>
          <p:cNvPr id="35" name="右箭头 34"/>
          <p:cNvSpPr/>
          <p:nvPr/>
        </p:nvSpPr>
        <p:spPr>
          <a:xfrm rot="10800000">
            <a:off x="5580112" y="4865556"/>
            <a:ext cx="1311312" cy="432048"/>
          </a:xfrm>
          <a:prstGeom prst="rightArrow">
            <a:avLst/>
          </a:prstGeom>
          <a:solidFill>
            <a:srgbClr val="01B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938433" y="455011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删除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8" name="右箭头 37"/>
          <p:cNvSpPr/>
          <p:nvPr/>
        </p:nvSpPr>
        <p:spPr>
          <a:xfrm rot="10800000">
            <a:off x="2072556" y="4865557"/>
            <a:ext cx="1311312" cy="432048"/>
          </a:xfrm>
          <a:prstGeom prst="rightArrow">
            <a:avLst/>
          </a:prstGeom>
          <a:solidFill>
            <a:srgbClr val="01B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2430877" y="455011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删除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382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9" grpId="0" animBg="1"/>
      <p:bldP spid="19" grpId="0"/>
      <p:bldP spid="21" grpId="0"/>
      <p:bldP spid="22" grpId="0" animBg="1"/>
      <p:bldP spid="23" grpId="0"/>
      <p:bldP spid="26" grpId="0"/>
      <p:bldP spid="27" grpId="0" animBg="1"/>
      <p:bldP spid="28" grpId="0"/>
      <p:bldP spid="30" grpId="0"/>
      <p:bldP spid="32" grpId="0"/>
      <p:bldP spid="35" grpId="0" animBg="1"/>
      <p:bldP spid="37" grpId="0"/>
      <p:bldP spid="38" grpId="0" animBg="1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栈的顺序存储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48349"/>
            <a:chOff x="179512" y="964527"/>
            <a:chExt cx="8928992" cy="948349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初始化栈为空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为栈分配存储空间；设置栈为空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25" y="2307088"/>
            <a:ext cx="60325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1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我的模板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我的模板</Template>
  <TotalTime>78153</TotalTime>
  <Words>2163</Words>
  <Application>Microsoft Macintosh PowerPoint</Application>
  <PresentationFormat>全屏显示(4:3)</PresentationFormat>
  <Paragraphs>793</Paragraphs>
  <Slides>48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0" baseType="lpstr">
      <vt:lpstr>DengXian</vt:lpstr>
      <vt:lpstr>黑体</vt:lpstr>
      <vt:lpstr>宋体</vt:lpstr>
      <vt:lpstr>Microsoft YaHei</vt:lpstr>
      <vt:lpstr>Microsoft YaHei</vt:lpstr>
      <vt:lpstr>AppleColorEmoji</vt:lpstr>
      <vt:lpstr>Arial</vt:lpstr>
      <vt:lpstr>Ayuthaya</vt:lpstr>
      <vt:lpstr>Calibri</vt:lpstr>
      <vt:lpstr>Cambria Math</vt:lpstr>
      <vt:lpstr>Wingdings</vt:lpstr>
      <vt:lpstr>我的模板</vt:lpstr>
      <vt:lpstr>知识单元3 线性表的应用</vt:lpstr>
      <vt:lpstr>主要内容</vt:lpstr>
      <vt:lpstr>知识点1：栈</vt:lpstr>
      <vt:lpstr>1 栈的定义</vt:lpstr>
      <vt:lpstr>1 栈的定义</vt:lpstr>
      <vt:lpstr>2 栈的抽象数据类型</vt:lpstr>
      <vt:lpstr>3 栈的顺序存储</vt:lpstr>
      <vt:lpstr>3 栈的顺序存储</vt:lpstr>
      <vt:lpstr>3 栈的顺序存储</vt:lpstr>
      <vt:lpstr>3 栈的顺序存储</vt:lpstr>
      <vt:lpstr>3 栈的顺序存储</vt:lpstr>
      <vt:lpstr>3 栈的顺序存储</vt:lpstr>
      <vt:lpstr>3 栈的顺序存储</vt:lpstr>
      <vt:lpstr>4 栈的链接存储</vt:lpstr>
      <vt:lpstr>4 栈的链接存储</vt:lpstr>
      <vt:lpstr>4 栈的链接存储</vt:lpstr>
      <vt:lpstr>4 栈的链接存储</vt:lpstr>
      <vt:lpstr>4 栈的链接存储</vt:lpstr>
      <vt:lpstr>4 栈的链接存储</vt:lpstr>
      <vt:lpstr>5 栈的应用</vt:lpstr>
      <vt:lpstr>5 栈的应用</vt:lpstr>
      <vt:lpstr>6 算数表达式计算</vt:lpstr>
      <vt:lpstr>6 算数表达式计算</vt:lpstr>
      <vt:lpstr>6 算数表达式计算</vt:lpstr>
      <vt:lpstr>6 算数表达式计算</vt:lpstr>
      <vt:lpstr>6 算数表达式计算</vt:lpstr>
      <vt:lpstr>6 算数表达式计算</vt:lpstr>
      <vt:lpstr>6 算数表达式计算</vt:lpstr>
      <vt:lpstr>6 算数表达式计算</vt:lpstr>
      <vt:lpstr>7 栈和递归</vt:lpstr>
      <vt:lpstr>7 栈和递归</vt:lpstr>
      <vt:lpstr>7 栈和递归</vt:lpstr>
      <vt:lpstr>7 栈和递归</vt:lpstr>
      <vt:lpstr>7 栈和递归</vt:lpstr>
      <vt:lpstr>7 栈和递归</vt:lpstr>
      <vt:lpstr>7 栈和递归</vt:lpstr>
      <vt:lpstr>7 栈和递归</vt:lpstr>
      <vt:lpstr>7 栈和递归</vt:lpstr>
      <vt:lpstr>7 栈和递归</vt:lpstr>
      <vt:lpstr>7 栈和递归</vt:lpstr>
      <vt:lpstr>主要内容</vt:lpstr>
      <vt:lpstr>1 队列的定义</vt:lpstr>
      <vt:lpstr>2 队列的抽象数据类型</vt:lpstr>
      <vt:lpstr>3 顺序存储的实现</vt:lpstr>
      <vt:lpstr>3 顺序存储的实现</vt:lpstr>
      <vt:lpstr>3 顺序存储的实现</vt:lpstr>
      <vt:lpstr>3 顺序存储的实现</vt:lpstr>
      <vt:lpstr>4 链接存储的实现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daizhe</dc:creator>
  <cp:lastModifiedBy>zhe dai</cp:lastModifiedBy>
  <cp:revision>319</cp:revision>
  <dcterms:created xsi:type="dcterms:W3CDTF">2013-06-24T12:21:20Z</dcterms:created>
  <dcterms:modified xsi:type="dcterms:W3CDTF">2019-04-15T01:06:34Z</dcterms:modified>
</cp:coreProperties>
</file>